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5" r:id="rId1"/>
    <p:sldMasterId id="2147483708" r:id="rId2"/>
    <p:sldMasterId id="2147483710" r:id="rId3"/>
  </p:sldMasterIdLst>
  <p:notesMasterIdLst>
    <p:notesMasterId r:id="rId32"/>
  </p:notesMasterIdLst>
  <p:sldIdLst>
    <p:sldId id="291" r:id="rId4"/>
    <p:sldId id="258" r:id="rId5"/>
    <p:sldId id="289" r:id="rId6"/>
    <p:sldId id="259" r:id="rId7"/>
    <p:sldId id="260" r:id="rId8"/>
    <p:sldId id="275" r:id="rId9"/>
    <p:sldId id="262" r:id="rId10"/>
    <p:sldId id="263" r:id="rId11"/>
    <p:sldId id="264" r:id="rId12"/>
    <p:sldId id="265" r:id="rId13"/>
    <p:sldId id="285" r:id="rId14"/>
    <p:sldId id="286" r:id="rId15"/>
    <p:sldId id="269" r:id="rId16"/>
    <p:sldId id="270" r:id="rId17"/>
    <p:sldId id="273" r:id="rId18"/>
    <p:sldId id="271" r:id="rId19"/>
    <p:sldId id="274" r:id="rId20"/>
    <p:sldId id="276" r:id="rId21"/>
    <p:sldId id="283" r:id="rId22"/>
    <p:sldId id="284" r:id="rId23"/>
    <p:sldId id="278" r:id="rId24"/>
    <p:sldId id="281" r:id="rId25"/>
    <p:sldId id="282" r:id="rId26"/>
    <p:sldId id="280" r:id="rId27"/>
    <p:sldId id="287" r:id="rId28"/>
    <p:sldId id="288" r:id="rId29"/>
    <p:sldId id="279" r:id="rId30"/>
    <p:sldId id="290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918" autoAdjust="0"/>
    <p:restoredTop sz="94663" autoAdjust="0"/>
  </p:normalViewPr>
  <p:slideViewPr>
    <p:cSldViewPr snapToObjects="1">
      <p:cViewPr>
        <p:scale>
          <a:sx n="75" d="100"/>
          <a:sy n="75" d="100"/>
        </p:scale>
        <p:origin x="-3288" y="-16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4B9C6FD-71AD-4384-B41C-48347B25A0EA}" type="datetime1">
              <a:rPr lang="en-US"/>
              <a:pPr>
                <a:defRPr/>
              </a:pPr>
              <a:t>7/5/12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E0A94D7-1050-4476-B287-1068EBFCF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7797C-6D2B-4BA6-9866-F728091466D2}" type="datetimeFigureOut">
              <a:rPr lang="en-US"/>
              <a:pPr>
                <a:defRPr/>
              </a:pPr>
              <a:t>7/5/12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7C99A-B3C6-4FA4-AEA9-5A231F888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35BEC-1565-4347-B32B-C0FDA764AAF9}" type="datetimeFigureOut">
              <a:rPr lang="en-US"/>
              <a:pPr>
                <a:defRPr/>
              </a:pPr>
              <a:t>7/5/12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DD89D-2FFA-40C3-AA0E-211E03A5E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0A2AB-B515-4F74-AFBC-A357F39297EE}" type="datetimeFigureOut">
              <a:rPr lang="en-US"/>
              <a:pPr>
                <a:defRPr/>
              </a:pPr>
              <a:t>7/5/12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BE81F-BC72-486E-8330-1DD1BEEEF0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6769-858D-4128-AE5A-4FA1583D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000-66AF-49AE-AB0E-4C7D13555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36769-858D-4128-AE5A-4FA1583DA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F2000-66AF-49AE-AB0E-4C7D135551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AE74C-CF6D-4895-90E9-AEE117526ADD}" type="datetimeFigureOut">
              <a:rPr lang="en-US"/>
              <a:pPr>
                <a:defRPr/>
              </a:pPr>
              <a:t>7/5/12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09DD-2D0D-42F8-9868-6634900BE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39AFF-6E58-4A2D-A759-4DF4EB510473}" type="datetimeFigureOut">
              <a:rPr lang="en-US"/>
              <a:pPr>
                <a:defRPr/>
              </a:pPr>
              <a:t>7/5/12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5BCB2-395B-4F51-BD85-90FEAA300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E75D8-6F26-4A05-B5EE-8AB8813F5643}" type="datetimeFigureOut">
              <a:rPr lang="en-US"/>
              <a:pPr>
                <a:defRPr/>
              </a:pPr>
              <a:t>7/5/12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F396-3964-470F-9CDB-99E94D2AED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C2A1-BB35-424F-A5CD-9B5BF9884D6E}" type="datetimeFigureOut">
              <a:rPr lang="en-US"/>
              <a:pPr>
                <a:defRPr/>
              </a:pPr>
              <a:t>7/5/12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E1616-1D62-4D4C-A3D6-D97582FE9E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75148-D133-4D67-A94F-8C631F8642BE}" type="datetimeFigureOut">
              <a:rPr lang="en-US"/>
              <a:pPr>
                <a:defRPr/>
              </a:pPr>
              <a:t>7/5/12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2080-789D-48D8-B00E-CFBC4D149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43F4-8E90-4545-8C71-71FCB33D3F74}" type="datetimeFigureOut">
              <a:rPr lang="en-US"/>
              <a:pPr>
                <a:defRPr/>
              </a:pPr>
              <a:t>7/5/12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A1F18-BF60-4BEF-86EF-46F6ADDB9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DD4C5-3892-46C8-8C21-9AF0B7FB0907}" type="datetimeFigureOut">
              <a:rPr lang="en-US"/>
              <a:pPr>
                <a:defRPr/>
              </a:pPr>
              <a:t>7/5/12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0CAEC-82A9-4274-B5F6-A0D2955F3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CA395-7811-4F8A-9E69-329246BB2CE4}" type="datetimeFigureOut">
              <a:rPr lang="en-US"/>
              <a:pPr>
                <a:defRPr/>
              </a:pPr>
              <a:t>7/5/12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E97A-95CB-4766-AB83-B8EBB11D6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A246373A-5BC9-489A-B663-B68FBC82255B}" type="datetimeFigureOut">
              <a:rPr lang="en-US"/>
              <a:pPr>
                <a:defRPr/>
              </a:pPr>
              <a:t>7/5/12</a:t>
            </a:fld>
            <a:endParaRPr lang="en-US" alt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4CCE6FB1-304A-44BB-9E5E-DC2DB4BE1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97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/>
              <a:cs typeface="ＭＳ Ｐゴシック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E136769-858D-4128-AE5A-4FA1583DADA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7/5/12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AAF2000-66AF-49AE-AB0E-4C7D13555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E136769-858D-4128-AE5A-4FA1583DADA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7/5/12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4AAF2000-66AF-49AE-AB0E-4C7D135551A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rogram  Cover 2012.jpg"/>
          <p:cNvPicPr>
            <a:picLocks noChangeAspect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2057400" y="0"/>
            <a:ext cx="530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4" name="Picture 4" descr="AT-11-98H&amp;E - 20x - granul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81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AT-11-98H&amp;E - 20x - inflam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025900" y="2763838"/>
            <a:ext cx="5118100" cy="40941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AT-11-98H&amp;E - 20x - necr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Pictur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638" y="307975"/>
            <a:ext cx="7802562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Comments…..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Differential Diagnosis</a:t>
            </a:r>
          </a:p>
          <a:p>
            <a:pPr eaLnBrk="1" hangingPunct="1"/>
            <a:r>
              <a:rPr lang="en-US" smtClean="0"/>
              <a:t>Additional studies?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Brain mass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5" descr="Pictur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GMS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5" name="Picture 4" descr="AT-11-98GMS - 20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433513"/>
            <a:ext cx="6781800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Lung mass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3" name="Picture 5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86868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Culture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Few Dematiaceous Mold</a:t>
            </a:r>
          </a:p>
          <a:p>
            <a:pPr eaLnBrk="1" hangingPunct="1"/>
            <a:r>
              <a:rPr lang="en-US" smtClean="0"/>
              <a:t>Identified by sequencing </a:t>
            </a:r>
          </a:p>
          <a:p>
            <a:pPr lvl="1" eaLnBrk="1" hangingPunct="1"/>
            <a:r>
              <a:rPr lang="en-US" i="1" smtClean="0"/>
              <a:t>Bipolaris species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Diagnosis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Fungal abscess with </a:t>
            </a:r>
            <a:r>
              <a:rPr lang="en-US" i="1" smtClean="0"/>
              <a:t>Bipolaris species </a:t>
            </a:r>
          </a:p>
          <a:p>
            <a:pPr lvl="1" eaLnBrk="1" hangingPunct="1"/>
            <a:r>
              <a:rPr lang="en-US" smtClean="0"/>
              <a:t>aka Cerebral Phaeohyphomycosis or Chromoblastomycosis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Cerebral Phaeohyphomycosis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Caused by dematiaceous fungi </a:t>
            </a:r>
          </a:p>
          <a:p>
            <a:pPr lvl="1"/>
            <a:r>
              <a:rPr lang="en-US" smtClean="0"/>
              <a:t>Soil, plants</a:t>
            </a:r>
          </a:p>
          <a:p>
            <a:r>
              <a:rPr lang="en-US" smtClean="0"/>
              <a:t>Neurotropism in some species</a:t>
            </a:r>
          </a:p>
          <a:p>
            <a:r>
              <a:rPr lang="en-US" smtClean="0"/>
              <a:t>High mortality rate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2012-7</a:t>
            </a:r>
          </a:p>
        </p:txBody>
      </p:sp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819400"/>
            <a:ext cx="6553200" cy="2209800"/>
          </a:xfrm>
        </p:spPr>
        <p:txBody>
          <a:bodyPr/>
          <a:lstStyle/>
          <a:p>
            <a:pPr eaLnBrk="1" hangingPunct="1"/>
            <a:r>
              <a:rPr lang="en-US" sz="2000" smtClean="0"/>
              <a:t>Kimberly Stogner-Underwood, MD</a:t>
            </a:r>
          </a:p>
          <a:p>
            <a:pPr eaLnBrk="1" hangingPunct="1"/>
            <a:r>
              <a:rPr lang="en-US" sz="2000" smtClean="0"/>
              <a:t>Andrea Gilbert Jelinek, DO</a:t>
            </a:r>
          </a:p>
          <a:p>
            <a:pPr eaLnBrk="1" hangingPunct="1"/>
            <a:r>
              <a:rPr lang="en-US" sz="2000" smtClean="0"/>
              <a:t>Christine E. Fuller, MD</a:t>
            </a:r>
          </a:p>
        </p:txBody>
      </p:sp>
      <p:pic>
        <p:nvPicPr>
          <p:cNvPr id="14339" name="Picture 6" descr="VCUMCLogotyp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4267200"/>
            <a:ext cx="5624513" cy="993775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Cerebral Phaeohyphomycosis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CNS infection in immunocompetent or immunocompromised patients</a:t>
            </a:r>
          </a:p>
          <a:p>
            <a:pPr lvl="1"/>
            <a:r>
              <a:rPr lang="en-US" smtClean="0"/>
              <a:t>Immunocompromised – Disseminated disease</a:t>
            </a:r>
          </a:p>
          <a:p>
            <a:pPr lvl="1"/>
            <a:r>
              <a:rPr lang="en-US" smtClean="0">
                <a:solidFill>
                  <a:srgbClr val="FFFF00"/>
                </a:solidFill>
              </a:rPr>
              <a:t>Immunocompetent – CNS only</a:t>
            </a:r>
          </a:p>
          <a:p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-3</a:t>
            </a:r>
            <a:r>
              <a:rPr lang="en-US" baseline="30000" smtClean="0"/>
              <a:t>rd</a:t>
            </a:r>
            <a:r>
              <a:rPr lang="en-US" smtClean="0"/>
              <a:t> decade</a:t>
            </a:r>
          </a:p>
          <a:p>
            <a:r>
              <a:rPr lang="en-US" smtClean="0"/>
              <a:t>M:F = 3:1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Cerebral Phaeohyphomycosis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/>
            <a:r>
              <a:rPr lang="en-US" smtClean="0"/>
              <a:t>Can mimic a neoplasm or bacterial abscess on imaging</a:t>
            </a:r>
          </a:p>
          <a:p>
            <a:pPr lvl="1" eaLnBrk="1" hangingPunct="1"/>
            <a:r>
              <a:rPr lang="en-US" smtClean="0"/>
              <a:t>Ring-enhancing lesion</a:t>
            </a:r>
          </a:p>
          <a:p>
            <a:pPr lvl="1" eaLnBrk="1" hangingPunct="1"/>
            <a:r>
              <a:rPr lang="en-US" smtClean="0"/>
              <a:t>Can show irregular enhancement as seen in this case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CNS Infection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Hematogenous spread – Most common</a:t>
            </a:r>
          </a:p>
          <a:p>
            <a:pPr marL="742950" lvl="1" indent="-285750"/>
            <a:r>
              <a:rPr lang="en-US" smtClean="0">
                <a:solidFill>
                  <a:srgbClr val="FFFF00"/>
                </a:solidFill>
              </a:rPr>
              <a:t>Lung</a:t>
            </a:r>
            <a:r>
              <a:rPr lang="en-US" smtClean="0"/>
              <a:t>, Paranasal sinuses</a:t>
            </a:r>
          </a:p>
          <a:p>
            <a:pPr marL="742950" lvl="1" indent="-285750"/>
            <a:r>
              <a:rPr lang="en-US" smtClean="0"/>
              <a:t>Initial infection may be asymptomatic</a:t>
            </a:r>
          </a:p>
          <a:p>
            <a:pPr marL="742950" lvl="1" indent="-285750"/>
            <a:r>
              <a:rPr lang="en-US" smtClean="0"/>
              <a:t>Other sources of fungemia – Skin infection, IV drug use</a:t>
            </a:r>
          </a:p>
          <a:p>
            <a:r>
              <a:rPr lang="en-US" smtClean="0"/>
              <a:t>Direct extension</a:t>
            </a:r>
          </a:p>
          <a:p>
            <a:pPr marL="742950" lvl="1" indent="-285750"/>
            <a:r>
              <a:rPr lang="en-US" smtClean="0"/>
              <a:t>Paranasal sinuses</a:t>
            </a:r>
          </a:p>
          <a:p>
            <a:pPr marL="742950" lvl="1" indent="-285750"/>
            <a:r>
              <a:rPr lang="en-US" smtClean="0"/>
              <a:t>Trauma/Surgery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Fungi Causing Cerebral Phaeohyphomycosis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 smtClean="0"/>
              <a:t>Cladophialophora bantiana – </a:t>
            </a:r>
            <a:r>
              <a:rPr lang="en-US" smtClean="0"/>
              <a:t>Most common</a:t>
            </a:r>
            <a:endParaRPr lang="en-US" i="1" smtClean="0"/>
          </a:p>
          <a:p>
            <a:pPr>
              <a:lnSpc>
                <a:spcPct val="90000"/>
              </a:lnSpc>
            </a:pPr>
            <a:r>
              <a:rPr lang="en-US" i="1" smtClean="0"/>
              <a:t>Exophiala dermatitidis </a:t>
            </a:r>
          </a:p>
          <a:p>
            <a:pPr>
              <a:lnSpc>
                <a:spcPct val="90000"/>
              </a:lnSpc>
            </a:pPr>
            <a:r>
              <a:rPr lang="en-US" i="1" smtClean="0"/>
              <a:t>Rhinocladiella mackenziei </a:t>
            </a:r>
          </a:p>
          <a:p>
            <a:pPr>
              <a:lnSpc>
                <a:spcPct val="90000"/>
              </a:lnSpc>
            </a:pPr>
            <a:r>
              <a:rPr lang="en-US" i="1" smtClean="0">
                <a:solidFill>
                  <a:srgbClr val="FFFF00"/>
                </a:solidFill>
              </a:rPr>
              <a:t>Bipolaris spicifera and other Bipolaris species</a:t>
            </a:r>
          </a:p>
          <a:p>
            <a:pPr>
              <a:lnSpc>
                <a:spcPct val="90000"/>
              </a:lnSpc>
            </a:pPr>
            <a:r>
              <a:rPr lang="en-US" i="1" smtClean="0"/>
              <a:t>Ochroconis gallopavum </a:t>
            </a:r>
          </a:p>
          <a:p>
            <a:pPr>
              <a:lnSpc>
                <a:spcPct val="90000"/>
              </a:lnSpc>
            </a:pPr>
            <a:r>
              <a:rPr lang="en-US" i="1" smtClean="0"/>
              <a:t>Fonsecaea species</a:t>
            </a:r>
          </a:p>
          <a:p>
            <a:pPr>
              <a:lnSpc>
                <a:spcPct val="90000"/>
              </a:lnSpc>
            </a:pPr>
            <a:r>
              <a:rPr lang="en-US" i="1" smtClean="0"/>
              <a:t>Chaetomium species</a:t>
            </a:r>
          </a:p>
          <a:p>
            <a:pPr>
              <a:lnSpc>
                <a:spcPct val="90000"/>
              </a:lnSpc>
            </a:pPr>
            <a:r>
              <a:rPr lang="en-US" i="1" smtClean="0"/>
              <a:t>Curvularia species</a:t>
            </a:r>
          </a:p>
          <a:p>
            <a:pPr>
              <a:lnSpc>
                <a:spcPct val="90000"/>
              </a:lnSpc>
            </a:pPr>
            <a:r>
              <a:rPr lang="en-US" i="1" smtClean="0"/>
              <a:t>Neoscytalidium dimidiatum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Histologic Features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/>
            <a:r>
              <a:rPr lang="en-US" smtClean="0"/>
              <a:t>Melanin pigment in cell wall</a:t>
            </a:r>
          </a:p>
          <a:p>
            <a:pPr eaLnBrk="1" hangingPunct="1"/>
            <a:r>
              <a:rPr lang="en-US" smtClean="0"/>
              <a:t>Thick-walled branched and unbranched hyphae with terminal vesicular structures</a:t>
            </a:r>
          </a:p>
          <a:p>
            <a:pPr eaLnBrk="1" hangingPunct="1"/>
            <a:r>
              <a:rPr lang="en-US" smtClean="0"/>
              <a:t>Budding forms</a:t>
            </a:r>
          </a:p>
          <a:p>
            <a:pPr eaLnBrk="1" hangingPunct="1"/>
            <a:r>
              <a:rPr lang="en-US" smtClean="0"/>
              <a:t>Structures are seen alone or in chains within foreign body type giant cells </a:t>
            </a:r>
          </a:p>
          <a:p>
            <a:pPr eaLnBrk="1" hangingPunct="1"/>
            <a:r>
              <a:rPr lang="en-US" smtClean="0"/>
              <a:t>Histiocytes, lymphocytes, and plasma cells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Bipolaris species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smtClean="0"/>
              <a:t>Isolated from plant and soil debris</a:t>
            </a:r>
          </a:p>
          <a:p>
            <a:pPr>
              <a:lnSpc>
                <a:spcPct val="90000"/>
              </a:lnSpc>
            </a:pPr>
            <a:r>
              <a:rPr lang="en-US" sz="2100" smtClean="0"/>
              <a:t>Main pathogenic species: </a:t>
            </a:r>
            <a:r>
              <a:rPr lang="en-US" sz="2100" i="1" smtClean="0"/>
              <a:t>specifica, australiensis, hawaiiensis</a:t>
            </a:r>
          </a:p>
          <a:p>
            <a:pPr>
              <a:lnSpc>
                <a:spcPct val="90000"/>
              </a:lnSpc>
            </a:pPr>
            <a:r>
              <a:rPr lang="en-US" sz="2100" smtClean="0"/>
              <a:t>Infects both immunocompetent and compromised hosts</a:t>
            </a:r>
          </a:p>
          <a:p>
            <a:pPr>
              <a:lnSpc>
                <a:spcPct val="90000"/>
              </a:lnSpc>
            </a:pPr>
            <a:r>
              <a:rPr lang="en-US" sz="2100" smtClean="0"/>
              <a:t>Colonies: fast growing, wooly, olive green to black</a:t>
            </a:r>
          </a:p>
          <a:p>
            <a:pPr>
              <a:lnSpc>
                <a:spcPct val="90000"/>
              </a:lnSpc>
            </a:pPr>
            <a:r>
              <a:rPr lang="en-US" sz="2100" smtClean="0"/>
              <a:t>Septate brown hyphae</a:t>
            </a:r>
          </a:p>
          <a:p>
            <a:pPr>
              <a:lnSpc>
                <a:spcPct val="90000"/>
              </a:lnSpc>
            </a:pPr>
            <a:r>
              <a:rPr lang="en-US" sz="2100" smtClean="0"/>
              <a:t>Poroconidia: cylindrical, 3-6 fused cells; geniculate growth pattern </a:t>
            </a:r>
          </a:p>
        </p:txBody>
      </p:sp>
      <p:pic>
        <p:nvPicPr>
          <p:cNvPr id="59395" name="Picture 7" descr="bip2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14400"/>
            <a:ext cx="43434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8"/>
          <p:cNvSpPr>
            <a:spLocks noChangeArrowheads="1"/>
          </p:cNvSpPr>
          <p:nvPr/>
        </p:nvSpPr>
        <p:spPr bwMode="auto">
          <a:xfrm>
            <a:off x="1939925" y="6262688"/>
            <a:ext cx="526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/>
              <a:t>http://www.doctorfungus.org/thefungi/bipolaris.php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So how did our patient pick up Bipolaris?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Job in prison: cleaning showers and toilets</a:t>
            </a:r>
          </a:p>
          <a:p>
            <a:endParaRPr lang="en-US" smtClean="0"/>
          </a:p>
          <a:p>
            <a:r>
              <a:rPr lang="en-US" smtClean="0"/>
              <a:t>Outside in “the yard”</a:t>
            </a:r>
          </a:p>
          <a:p>
            <a:endParaRPr lang="en-US" smtClean="0"/>
          </a:p>
          <a:p>
            <a:r>
              <a:rPr lang="en-US" smtClean="0"/>
              <a:t>Gift from some friends or the Warden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lnSpc>
                <a:spcPct val="80000"/>
              </a:lnSpc>
            </a:pPr>
            <a:endParaRPr lang="en-US" sz="2600" smtClean="0"/>
          </a:p>
          <a:p>
            <a:pPr marL="571500" indent="-571500">
              <a:lnSpc>
                <a:spcPct val="80000"/>
              </a:lnSpc>
            </a:pPr>
            <a:r>
              <a:rPr lang="en-US" sz="2600" smtClean="0"/>
              <a:t>Flizzola, et al.  Phaeohyphomycosis of the central nervous system in immunocompetent hosts: report of a case and review of the literature. Int J Infect Dis. 2003 Dec;7(4):282-6. </a:t>
            </a:r>
          </a:p>
          <a:p>
            <a:pPr marL="571500" indent="-571500">
              <a:lnSpc>
                <a:spcPct val="80000"/>
              </a:lnSpc>
            </a:pPr>
            <a:r>
              <a:rPr lang="en-US" sz="2600" smtClean="0"/>
              <a:t>Li, DM, de Hoog, GS.  Cerebral phaeohyphomycosis – a cure at what lengths? Lancet Infect Dis. 2009 Jun;9(6):376-83.</a:t>
            </a:r>
          </a:p>
          <a:p>
            <a:pPr marL="571500" indent="-571500">
              <a:lnSpc>
                <a:spcPct val="80000"/>
              </a:lnSpc>
            </a:pPr>
            <a:r>
              <a:rPr lang="en-US" sz="2600" smtClean="0"/>
              <a:t>Rosow, L., et al.  Cerebral phaeohyphomycosis caused by Bipolaris spicifera after heart transplantation. Transpl Infect Dis. 2011 Aug;13(4):419-23.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Program  Cover 2012.jpg"/>
          <p:cNvPicPr>
            <a:picLocks noChangeAspect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2057400" y="0"/>
            <a:ext cx="530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Drs Stogner-Underwood, Jelinek, and Fuller have nothing to disclose.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History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smtClean="0"/>
              <a:t>22 y/o male inmate</a:t>
            </a:r>
          </a:p>
          <a:p>
            <a:pPr eaLnBrk="1" hangingPunct="1"/>
            <a:r>
              <a:rPr lang="en-US" smtClean="0"/>
              <a:t>Neurologic symptoms x 2 months</a:t>
            </a:r>
          </a:p>
          <a:p>
            <a:pPr eaLnBrk="1" hangingPunct="1"/>
            <a:r>
              <a:rPr lang="en-US" smtClean="0"/>
              <a:t>MRI – 10 cm enhancing frontotemporal mass with extension into corpus callosum</a:t>
            </a:r>
          </a:p>
          <a:p>
            <a:pPr eaLnBrk="1" hangingPunct="1"/>
            <a:r>
              <a:rPr lang="en-US" smtClean="0"/>
              <a:t>HIV negative, and not otherwise immunocompromised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Neuroimaging - </a:t>
            </a:r>
            <a:br>
              <a:rPr lang="en-US" sz="3800" smtClean="0"/>
            </a:br>
            <a:r>
              <a:rPr lang="en-US" sz="3800" smtClean="0"/>
              <a:t>T1 Pre- and Post-Contrast, T2 FLAIR</a:t>
            </a:r>
          </a:p>
        </p:txBody>
      </p:sp>
      <p:pic>
        <p:nvPicPr>
          <p:cNvPr id="18434" name="Picture 4" descr="T1 axial post-contrast M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9263" y="2057400"/>
            <a:ext cx="3030537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625" y="2057400"/>
            <a:ext cx="2814638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T2 FLAIR sagitt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2057400"/>
            <a:ext cx="30622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History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Stereotactic biopsy of frontal mass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Lung lesion RUL – HSV+ on cytology</a:t>
            </a:r>
          </a:p>
          <a:p>
            <a:pPr eaLnBrk="1" hangingPunct="1"/>
            <a:r>
              <a:rPr lang="en-US" smtClean="0"/>
              <a:t>Blood, Tissue, CSF, and Respiratory cultures negative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Clinical History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Symptoms progressed despite treatment</a:t>
            </a:r>
          </a:p>
          <a:p>
            <a:pPr eaLnBrk="1" hangingPunct="1"/>
            <a:r>
              <a:rPr lang="en-US" smtClean="0"/>
              <a:t>Increased mass effect</a:t>
            </a:r>
          </a:p>
          <a:p>
            <a:pPr eaLnBrk="1" hangingPunct="1"/>
            <a:r>
              <a:rPr lang="en-US" smtClean="0"/>
              <a:t>Hemorrhage at base of brain</a:t>
            </a:r>
          </a:p>
          <a:p>
            <a:pPr eaLnBrk="1" hangingPunct="1"/>
            <a:r>
              <a:rPr lang="en-US" smtClean="0"/>
              <a:t>Death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Autopsy Findings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81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 smtClean="0"/>
              <a:t>Dense clotted material covered ventral brainstem and adjacent cerebellum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Right cerebellar hemisphere infarct 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Right occipital lobe contained a firm, tan-yellow lesion 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smtClean="0"/>
              <a:t>Large necrohemorrhagic lesion right frontotemporal region; hemorrhage in right lateral, 3rd, and 4th ventricles</a:t>
            </a:r>
          </a:p>
        </p:txBody>
      </p:sp>
      <p:pic>
        <p:nvPicPr>
          <p:cNvPr id="24579" name="Picture 5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143000"/>
            <a:ext cx="48006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Picture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9144000" cy="68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5">
      <a:dk1>
        <a:srgbClr val="9B8D65"/>
      </a:dk1>
      <a:lt1>
        <a:srgbClr val="F8F8F8"/>
      </a:lt1>
      <a:dk2>
        <a:srgbClr val="002600"/>
      </a:dk2>
      <a:lt2>
        <a:srgbClr val="FAFACC"/>
      </a:lt2>
      <a:accent1>
        <a:srgbClr val="CC9933"/>
      </a:accent1>
      <a:accent2>
        <a:srgbClr val="8F9967"/>
      </a:accent2>
      <a:accent3>
        <a:srgbClr val="AAACAA"/>
      </a:accent3>
      <a:accent4>
        <a:srgbClr val="D4D4D4"/>
      </a:accent4>
      <a:accent5>
        <a:srgbClr val="E2CAAD"/>
      </a:accent5>
      <a:accent6>
        <a:srgbClr val="818A5D"/>
      </a:accent6>
      <a:hlink>
        <a:srgbClr val="336600"/>
      </a:hlink>
      <a:folHlink>
        <a:srgbClr val="808000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4336</TotalTime>
  <Words>569</Words>
  <Application>Microsoft Office PowerPoint</Application>
  <PresentationFormat>On-screen Show (4:3)</PresentationFormat>
  <Paragraphs>97</Paragraphs>
  <Slides>28</Slides>
  <Notes>26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Edge</vt:lpstr>
      <vt:lpstr>Office Theme</vt:lpstr>
      <vt:lpstr>1_Office Theme</vt:lpstr>
      <vt:lpstr>Slide 1</vt:lpstr>
      <vt:lpstr>Case 2012-7</vt:lpstr>
      <vt:lpstr>Drs Stogner-Underwood, Jelinek, and Fuller have nothing to disclose.</vt:lpstr>
      <vt:lpstr>Clinical History</vt:lpstr>
      <vt:lpstr>Neuroimaging -  T1 Pre- and Post-Contrast, T2 FLAIR</vt:lpstr>
      <vt:lpstr>Clinical History</vt:lpstr>
      <vt:lpstr>Clinical History</vt:lpstr>
      <vt:lpstr>Autopsy Findings</vt:lpstr>
      <vt:lpstr>Slide 9</vt:lpstr>
      <vt:lpstr>Slide 10</vt:lpstr>
      <vt:lpstr>Slide 11</vt:lpstr>
      <vt:lpstr>Slide 12</vt:lpstr>
      <vt:lpstr>Comments…..</vt:lpstr>
      <vt:lpstr>Brain mass</vt:lpstr>
      <vt:lpstr>GMS</vt:lpstr>
      <vt:lpstr>Lung mass</vt:lpstr>
      <vt:lpstr>Culture</vt:lpstr>
      <vt:lpstr>Diagnosis</vt:lpstr>
      <vt:lpstr>Cerebral Phaeohyphomycosis</vt:lpstr>
      <vt:lpstr>Cerebral Phaeohyphomycosis</vt:lpstr>
      <vt:lpstr>Cerebral Phaeohyphomycosis</vt:lpstr>
      <vt:lpstr>Sources of CNS Infection</vt:lpstr>
      <vt:lpstr>Fungi Causing Cerebral Phaeohyphomycosis</vt:lpstr>
      <vt:lpstr>Histologic Features</vt:lpstr>
      <vt:lpstr>Bipolaris species</vt:lpstr>
      <vt:lpstr>So how did our patient pick up Bipolaris?</vt:lpstr>
      <vt:lpstr>References</vt:lpstr>
      <vt:lpstr>Slide 28</vt:lpstr>
    </vt:vector>
  </TitlesOfParts>
  <Company>VCUHS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Diagnostic Slide Session, 2012</dc:title>
  <dc:creator>Kimberly Stogner-Underwood</dc:creator>
  <cp:lastModifiedBy>Karen Weber</cp:lastModifiedBy>
  <cp:revision>296</cp:revision>
  <dcterms:created xsi:type="dcterms:W3CDTF">2012-07-05T13:01:58Z</dcterms:created>
  <dcterms:modified xsi:type="dcterms:W3CDTF">2012-07-05T13:02:21Z</dcterms:modified>
</cp:coreProperties>
</file>