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17.xml" ContentType="application/vnd.openxmlformats-officedocument.presentationml.notesSlide+xml"/>
  <Default Extension="tiff" ContentType="image/tiff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2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62" r:id="rId3"/>
  </p:sldMasterIdLst>
  <p:notesMasterIdLst>
    <p:notesMasterId r:id="rId38"/>
  </p:notesMasterIdLst>
  <p:sldIdLst>
    <p:sldId id="319" r:id="rId4"/>
    <p:sldId id="256" r:id="rId5"/>
    <p:sldId id="308" r:id="rId6"/>
    <p:sldId id="307" r:id="rId7"/>
    <p:sldId id="306" r:id="rId8"/>
    <p:sldId id="305" r:id="rId9"/>
    <p:sldId id="309" r:id="rId10"/>
    <p:sldId id="310" r:id="rId11"/>
    <p:sldId id="311" r:id="rId12"/>
    <p:sldId id="274" r:id="rId13"/>
    <p:sldId id="271" r:id="rId14"/>
    <p:sldId id="288" r:id="rId15"/>
    <p:sldId id="268" r:id="rId16"/>
    <p:sldId id="318" r:id="rId17"/>
    <p:sldId id="267" r:id="rId18"/>
    <p:sldId id="260" r:id="rId19"/>
    <p:sldId id="294" r:id="rId20"/>
    <p:sldId id="269" r:id="rId21"/>
    <p:sldId id="299" r:id="rId22"/>
    <p:sldId id="293" r:id="rId23"/>
    <p:sldId id="262" r:id="rId24"/>
    <p:sldId id="263" r:id="rId25"/>
    <p:sldId id="301" r:id="rId26"/>
    <p:sldId id="272" r:id="rId27"/>
    <p:sldId id="295" r:id="rId28"/>
    <p:sldId id="313" r:id="rId29"/>
    <p:sldId id="316" r:id="rId30"/>
    <p:sldId id="314" r:id="rId31"/>
    <p:sldId id="290" r:id="rId32"/>
    <p:sldId id="270" r:id="rId33"/>
    <p:sldId id="317" r:id="rId34"/>
    <p:sldId id="296" r:id="rId35"/>
    <p:sldId id="320" r:id="rId36"/>
    <p:sldId id="298" r:id="rId37"/>
  </p:sldIdLst>
  <p:sldSz cx="9144000" cy="6858000" type="screen4x3"/>
  <p:notesSz cx="6858000" cy="9144000"/>
  <p:photoAlbum showCaptions="1" layout="1pic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rgbClr val="FF0000"/>
    </p:penClr>
  </p:showPr>
  <p:clrMru>
    <a:srgbClr val="EAFFD5"/>
    <a:srgbClr val="FCEDD8"/>
    <a:srgbClr val="FFCCCC"/>
    <a:srgbClr val="C0C0C0"/>
    <a:srgbClr val="E3BBC9"/>
    <a:srgbClr val="EEC8B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99" autoAdjust="0"/>
    <p:restoredTop sz="70473" autoAdjust="0"/>
  </p:normalViewPr>
  <p:slideViewPr>
    <p:cSldViewPr>
      <p:cViewPr varScale="1">
        <p:scale>
          <a:sx n="106" d="100"/>
          <a:sy n="106" d="100"/>
        </p:scale>
        <p:origin x="-2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3E2418-8030-45C4-8F7D-27270AFC4925}" type="datetimeFigureOut">
              <a:rPr lang="en-US"/>
              <a:pPr>
                <a:defRPr/>
              </a:pPr>
              <a:t>7/5/12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587528-2D33-4E24-9466-C66E16009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677BA7-2ECE-4C12-AA97-11314CC79EA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ADD FIGURE LEGEND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There was no contrast enhancement.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C46CB6-8489-4E5D-A316-1130B01B0912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Add comment about radiology DDX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DFF611-61AC-4B7E-98AF-2AEB53B908CA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H&amp;E stained sections shows accumulation of eosinophilic material around cortical blood vessels.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197C67-2521-4843-B904-5927A98D63D9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Higher power shows this bubbly amporphous material in both perivascular and intralunial compartments.  </a:t>
            </a:r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96BE21-D492-4AB8-8ADE-7E042EA237AE}" type="slidenum">
              <a:rPr lang="en-US" sz="1200"/>
              <a:pPr algn="r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ADF866-5B23-4582-B371-DFE8F18663C7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eosinophilic material is present in association with neurons.  Some non-neuronal cells –potentially astoglical or microglial - also contain eosinoophilic material.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B17041-65EB-414F-8BFE-192C2C96111A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Within the white matter, club shaped eosinophilic structures are also apparent.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6D1832-47C4-48B1-90D7-F3D65D35E5E6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C8DE6C-4B95-45E3-B3D4-4B6B6AC66F79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Upon reviewing the H&amp;E slides, our differential was broad.  We favored a vasculopathic process.  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5199BB-6DFE-43B3-A954-16537BE4A682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PAS stain highlights the diffuse and patchy character of the material. 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770FCC-4120-4A40-955A-74D37CE27F71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17AEA4-8446-4C31-8E37-7D7D4ADBBE0A}" type="slidenum">
              <a:rPr lang="en-US" sz="1200"/>
              <a:pPr algn="r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 collaboration with our renal pathology colleagues – DR. Vivette Dagotti – we performed IF studies on fresh frozen tissue that was set aside at the time of biopsy. 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This analysis reveals this material to have 3+ intensity for IgM and Lambda light chain.  IgG, IgA and Kappa were negative (CONFIRM OTHER STUFFS)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7B533C-C78E-4CB7-90AC-E56087B8EE64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IF confirmed that the material present in and around blood vessels as well as that around neurons and within non-neuronal cells was also positive.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8DD1D-3A7F-403A-8E19-F87537052F4B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Note:  Immunofluorescence, flow cytometry and IFE are show that the source of these immunoglobulins is likely the patients hematological malignancy.</a:t>
            </a:r>
          </a:p>
          <a:p>
            <a:pPr eaLnBrk="1" hangingPunct="1"/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9CC265-5632-42FD-91C2-CBB737321199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CSF flow identified a population of lambda restricted CD45+ lymphocytes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2A3092-14B2-415F-A332-ADA2B2C718D4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Serum immunofixation electrophoresis showed a weak monoclonal IgM band that is non-quantifiable.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261EE1-6795-46D9-8F8D-7995B9B4A59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04FB11-D19B-4450-899D-C6E90A4B6372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C9D559-9BA8-4CC9-8D9B-54C7022FC713}" type="slidenum">
              <a:rPr lang="en-US" sz="1200"/>
              <a:pPr algn="r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6243B3-6786-407F-BA1E-05BAD267078C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2B6A17-A75D-49B4-BCA8-90FCFA419998}" type="slidenum">
              <a:rPr lang="en-US" sz="1200"/>
              <a:pPr algn="r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0B6AB8-0EFF-4D38-8090-AD02AE275169}" type="slidenum">
              <a:rPr lang="en-US" sz="1200"/>
              <a:pPr algn="r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D06DDA-8B09-4939-835E-0294FA71E092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988B00-CB4A-4F77-8E14-2178DC404F78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5A3687-DF1B-49A7-9F88-8EB0504443AE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DBF9D-F407-4A6E-8E77-5FB1C9FB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21B02-3D64-48A4-8662-D90A571FF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435F4-CEFB-4D6C-BB27-E6443715A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4C338-EE14-4107-A33A-080BDF485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AC34F-F058-4C63-9FBE-65B2209BF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81BF-3FC9-4D91-AFAD-31F0D781A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2F5CD-3076-4898-9B91-160AD8470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C00C4-75C1-44A0-A7D3-2B663776B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B1D83-66DC-45C9-8CB6-A06D4CBB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64F00-F60F-4D64-8DB2-9D0737642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73392-8FFE-4968-9C43-5D31A3AF0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6F573F-EBA3-4EB4-893A-D44A2642E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ookaboo.com/o/pictures/picture/21613510/The_crown_of_the_Columbia_University_Med" TargetMode="External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30724" idx="2"/>
            <a:endCxn id="30725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30726" name="TextBox 10"/>
          <p:cNvSpPr txBox="1">
            <a:spLocks noChangeArrowheads="1"/>
          </p:cNvSpPr>
          <p:nvPr/>
        </p:nvSpPr>
        <p:spPr bwMode="auto">
          <a:xfrm>
            <a:off x="3165475" y="192405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 days PTA</a:t>
            </a:r>
          </a:p>
        </p:txBody>
      </p:sp>
      <p:cxnSp>
        <p:nvCxnSpPr>
          <p:cNvPr id="12" name="Straight Arrow Connector 11"/>
          <p:cNvCxnSpPr>
            <a:stCxn id="30726" idx="2"/>
            <a:endCxn id="30728" idx="0"/>
          </p:cNvCxnSpPr>
          <p:nvPr/>
        </p:nvCxnSpPr>
        <p:spPr>
          <a:xfrm flipH="1">
            <a:off x="3865563" y="2320925"/>
            <a:ext cx="49212" cy="18700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3165475" y="4191000"/>
            <a:ext cx="1398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Chest pain</a:t>
            </a:r>
          </a:p>
          <a:p>
            <a:r>
              <a:rPr lang="en-US" sz="2000">
                <a:solidFill>
                  <a:srgbClr val="A6A6A6"/>
                </a:solidFill>
              </a:rPr>
              <a:t>Sinus tach</a:t>
            </a:r>
          </a:p>
          <a:p>
            <a:r>
              <a:rPr lang="en-US" sz="2000">
                <a:solidFill>
                  <a:srgbClr val="A6A6A6"/>
                </a:solidFill>
              </a:rPr>
              <a:t>Metoprolol</a:t>
            </a:r>
          </a:p>
          <a:p>
            <a:r>
              <a:rPr lang="en-US" sz="2000">
                <a:solidFill>
                  <a:srgbClr val="A6A6A6"/>
                </a:solidFill>
              </a:rPr>
              <a:t>Digoxin</a:t>
            </a:r>
          </a:p>
        </p:txBody>
      </p:sp>
      <p:sp>
        <p:nvSpPr>
          <p:cNvPr id="30729" name="TextBox 13"/>
          <p:cNvSpPr txBox="1">
            <a:spLocks noChangeArrowheads="1"/>
          </p:cNvSpPr>
          <p:nvPr/>
        </p:nvSpPr>
        <p:spPr bwMode="auto">
          <a:xfrm>
            <a:off x="4191000" y="1501775"/>
            <a:ext cx="1357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Admission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24400" y="1871663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31" name="TextBox 15"/>
          <p:cNvSpPr txBox="1">
            <a:spLocks noChangeArrowheads="1"/>
          </p:cNvSpPr>
          <p:nvPr/>
        </p:nvSpPr>
        <p:spPr bwMode="auto">
          <a:xfrm>
            <a:off x="4191000" y="2786063"/>
            <a:ext cx="1525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Ataxia</a:t>
            </a:r>
          </a:p>
          <a:p>
            <a:r>
              <a:rPr lang="en-US" sz="2000"/>
              <a:t>Vertigo</a:t>
            </a:r>
          </a:p>
          <a:p>
            <a:r>
              <a:rPr lang="en-US" sz="2000"/>
              <a:t>Paresthesia</a:t>
            </a:r>
          </a:p>
          <a:p>
            <a:r>
              <a:rPr lang="en-US" sz="2000"/>
              <a:t>Weakness</a:t>
            </a:r>
          </a:p>
        </p:txBody>
      </p:sp>
      <p:sp>
        <p:nvSpPr>
          <p:cNvPr id="30732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30732" idx="2"/>
            <a:endCxn id="30734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34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30735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11/2011</a:t>
            </a:r>
          </a:p>
        </p:txBody>
      </p:sp>
      <p:cxnSp>
        <p:nvCxnSpPr>
          <p:cNvPr id="24" name="Straight Arrow Connector 23"/>
          <p:cNvCxnSpPr>
            <a:stCxn id="30735" idx="2"/>
            <a:endCxn id="30737" idx="0"/>
          </p:cNvCxnSpPr>
          <p:nvPr/>
        </p:nvCxnSpPr>
        <p:spPr>
          <a:xfrm>
            <a:off x="2989263" y="1997075"/>
            <a:ext cx="6350" cy="9382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37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CVP</a:t>
            </a:r>
          </a:p>
        </p:txBody>
      </p:sp>
      <p:sp>
        <p:nvSpPr>
          <p:cNvPr id="30738" name="TextBox 41"/>
          <p:cNvSpPr txBox="1">
            <a:spLocks noChangeArrowheads="1"/>
          </p:cNvSpPr>
          <p:nvPr/>
        </p:nvSpPr>
        <p:spPr bwMode="auto">
          <a:xfrm>
            <a:off x="5440363" y="185261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Day 4</a:t>
            </a:r>
          </a:p>
        </p:txBody>
      </p:sp>
      <p:cxnSp>
        <p:nvCxnSpPr>
          <p:cNvPr id="43" name="Straight Arrow Connector 42"/>
          <p:cNvCxnSpPr>
            <a:stCxn id="30738" idx="2"/>
            <a:endCxn id="30740" idx="0"/>
          </p:cNvCxnSpPr>
          <p:nvPr/>
        </p:nvCxnSpPr>
        <p:spPr>
          <a:xfrm>
            <a:off x="5864225" y="2249488"/>
            <a:ext cx="47625" cy="217011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40" name="TextBox 45"/>
          <p:cNvSpPr txBox="1">
            <a:spLocks noChangeArrowheads="1"/>
          </p:cNvSpPr>
          <p:nvPr/>
        </p:nvSpPr>
        <p:spPr bwMode="auto">
          <a:xfrm>
            <a:off x="5105400" y="4419600"/>
            <a:ext cx="1611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Comatose</a:t>
            </a:r>
          </a:p>
          <a:p>
            <a:r>
              <a:rPr lang="en-US" sz="2000">
                <a:solidFill>
                  <a:srgbClr val="A6A6A6"/>
                </a:solidFill>
              </a:rPr>
              <a:t>Brain Biopsy</a:t>
            </a:r>
          </a:p>
        </p:txBody>
      </p:sp>
      <p:sp>
        <p:nvSpPr>
          <p:cNvPr id="30741" name="TextBox 49"/>
          <p:cNvSpPr txBox="1">
            <a:spLocks noChangeArrowheads="1"/>
          </p:cNvSpPr>
          <p:nvPr/>
        </p:nvSpPr>
        <p:spPr bwMode="auto">
          <a:xfrm>
            <a:off x="6369050" y="1482725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Day 6</a:t>
            </a:r>
          </a:p>
        </p:txBody>
      </p:sp>
      <p:cxnSp>
        <p:nvCxnSpPr>
          <p:cNvPr id="51" name="Straight Arrow Connector 50"/>
          <p:cNvCxnSpPr>
            <a:cxnSpLocks noChangeShapeType="1"/>
            <a:stCxn id="30741" idx="2"/>
            <a:endCxn id="30743" idx="0"/>
          </p:cNvCxnSpPr>
          <p:nvPr/>
        </p:nvCxnSpPr>
        <p:spPr bwMode="auto">
          <a:xfrm flipH="1">
            <a:off x="6762750" y="1879600"/>
            <a:ext cx="30163" cy="1114425"/>
          </a:xfrm>
          <a:prstGeom prst="straightConnector1">
            <a:avLst/>
          </a:prstGeom>
          <a:noFill/>
          <a:ln w="25400" algn="ctr">
            <a:solidFill>
              <a:srgbClr val="A6A6A6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0743" name="TextBox 52"/>
          <p:cNvSpPr txBox="1">
            <a:spLocks noChangeArrowheads="1"/>
          </p:cNvSpPr>
          <p:nvPr/>
        </p:nvSpPr>
        <p:spPr bwMode="auto">
          <a:xfrm>
            <a:off x="5937250" y="2994025"/>
            <a:ext cx="165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A6A6A6"/>
                </a:solidFill>
              </a:rPr>
              <a:t>Decerebrate </a:t>
            </a:r>
          </a:p>
          <a:p>
            <a:pPr algn="ctr"/>
            <a:r>
              <a:rPr lang="en-US" sz="2000">
                <a:solidFill>
                  <a:srgbClr val="A6A6A6"/>
                </a:solidFill>
              </a:rPr>
              <a:t>posturing</a:t>
            </a:r>
          </a:p>
        </p:txBody>
      </p:sp>
      <p:sp>
        <p:nvSpPr>
          <p:cNvPr id="30744" name="TextBox 55"/>
          <p:cNvSpPr txBox="1">
            <a:spLocks noChangeArrowheads="1"/>
          </p:cNvSpPr>
          <p:nvPr/>
        </p:nvSpPr>
        <p:spPr bwMode="auto">
          <a:xfrm>
            <a:off x="7315200" y="1828800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Day 8</a:t>
            </a:r>
          </a:p>
        </p:txBody>
      </p:sp>
      <p:cxnSp>
        <p:nvCxnSpPr>
          <p:cNvPr id="59" name="Straight Arrow Connector 58"/>
          <p:cNvCxnSpPr>
            <a:cxnSpLocks noChangeShapeType="1"/>
            <a:stCxn id="30744" idx="2"/>
          </p:cNvCxnSpPr>
          <p:nvPr/>
        </p:nvCxnSpPr>
        <p:spPr bwMode="auto">
          <a:xfrm flipH="1">
            <a:off x="7729538" y="2225675"/>
            <a:ext cx="9525" cy="21478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0746" name="TextBox 61"/>
          <p:cNvSpPr txBox="1">
            <a:spLocks noChangeArrowheads="1"/>
          </p:cNvSpPr>
          <p:nvPr/>
        </p:nvSpPr>
        <p:spPr bwMode="auto">
          <a:xfrm>
            <a:off x="7315200" y="4343400"/>
            <a:ext cx="862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Death</a:t>
            </a:r>
          </a:p>
        </p:txBody>
      </p:sp>
      <p:sp>
        <p:nvSpPr>
          <p:cNvPr id="65" name="Right Brace 64"/>
          <p:cNvSpPr/>
          <p:nvPr/>
        </p:nvSpPr>
        <p:spPr>
          <a:xfrm rot="5400000">
            <a:off x="6122194" y="3580606"/>
            <a:ext cx="331788" cy="3952875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30748" name="TextBox 65"/>
          <p:cNvSpPr txBox="1">
            <a:spLocks noChangeArrowheads="1"/>
          </p:cNvSpPr>
          <p:nvPr/>
        </p:nvSpPr>
        <p:spPr bwMode="auto">
          <a:xfrm>
            <a:off x="5834063" y="5722938"/>
            <a:ext cx="931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8 days</a:t>
            </a:r>
          </a:p>
        </p:txBody>
      </p:sp>
      <p:sp>
        <p:nvSpPr>
          <p:cNvPr id="30749" name="Line 33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50" name="Line 34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51" name="Line 35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1143000"/>
            <a:ext cx="28971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4050" y="1143000"/>
            <a:ext cx="28257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143000"/>
            <a:ext cx="28416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3733800" y="152400"/>
            <a:ext cx="1920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T2 FLAIR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1112838" y="44069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Day 2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4213225" y="44069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Day 3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7086600" y="4410075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Day 5</a:t>
            </a:r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1143000" y="5105400"/>
            <a:ext cx="708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  Punctate signal on diffusion-weighted imaging (DWI) progressed to diffuse DWI signal throughout the white matter</a:t>
            </a:r>
          </a:p>
          <a:p>
            <a:endParaRPr lang="en-US" sz="2000"/>
          </a:p>
          <a:p>
            <a:pPr>
              <a:buFontTx/>
              <a:buChar char="•"/>
            </a:pPr>
            <a:r>
              <a:rPr lang="en-US" sz="2000"/>
              <a:t>  No contrast enhancement was seen at any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Differential Diagnosis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Richter’s transformation</a:t>
            </a:r>
          </a:p>
          <a:p>
            <a:pPr eaLnBrk="1" hangingPunct="1"/>
            <a:r>
              <a:rPr lang="en-US" smtClean="0"/>
              <a:t>Primary CNS lymphoma with leukemic phase</a:t>
            </a:r>
          </a:p>
          <a:p>
            <a:pPr eaLnBrk="1" hangingPunct="1"/>
            <a:r>
              <a:rPr lang="en-US" smtClean="0"/>
              <a:t>Opportunistic infection</a:t>
            </a:r>
          </a:p>
          <a:p>
            <a:pPr eaLnBrk="1" hangingPunct="1"/>
            <a:r>
              <a:rPr lang="en-US" smtClean="0"/>
              <a:t>Vasculopathy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low_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8001000" cy="5995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5715000" y="5938838"/>
            <a:ext cx="2768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Right frontal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1650" t="1427" r="2166" b="5214"/>
          <a:stretch/>
        </p:blipFill>
        <p:spPr bwMode="auto">
          <a:xfrm>
            <a:off x="533400" y="381000"/>
            <a:ext cx="8077200" cy="6122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e_HI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001000" cy="5995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911225" y="6210300"/>
            <a:ext cx="7321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40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2036" t="1399" r="1778" b="2082"/>
          <a:stretch/>
        </p:blipFill>
        <p:spPr bwMode="auto">
          <a:xfrm>
            <a:off x="457200" y="304800"/>
            <a:ext cx="8305800" cy="626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45058" name="Group 5"/>
          <p:cNvGrpSpPr>
            <a:grpSpLocks noUngrp="1" noChangeAspect="1"/>
          </p:cNvGrpSpPr>
          <p:nvPr/>
        </p:nvGrpSpPr>
        <p:grpSpPr bwMode="auto">
          <a:xfrm>
            <a:off x="911225" y="685800"/>
            <a:ext cx="7321550" cy="5753100"/>
            <a:chOff x="574" y="432"/>
            <a:chExt cx="4612" cy="3624"/>
          </a:xfrm>
        </p:grpSpPr>
        <p:sp>
          <p:nvSpPr>
            <p:cNvPr id="45059" name="Rectangle 3" descr="400X"/>
            <p:cNvSpPr>
              <a:spLocks noChangeAspect="1" noChangeArrowheads="1"/>
            </p:cNvSpPr>
            <p:nvPr isPhoto="1"/>
          </p:nvSpPr>
          <p:spPr bwMode="auto">
            <a:xfrm>
              <a:off x="574" y="432"/>
              <a:ext cx="4612" cy="345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Rectangle 4"/>
            <p:cNvSpPr>
              <a:spLocks noChangeArrowheads="1"/>
            </p:cNvSpPr>
            <p:nvPr/>
          </p:nvSpPr>
          <p:spPr bwMode="auto">
            <a:xfrm>
              <a:off x="574" y="3912"/>
              <a:ext cx="461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r>
              <a:rPr lang="nl-NL" smtClean="0"/>
              <a:t>Diagnosis?</a:t>
            </a:r>
          </a:p>
          <a:p>
            <a:pPr>
              <a:buFontTx/>
              <a:buNone/>
            </a:pPr>
            <a:r>
              <a:rPr lang="nl-NL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Differential diagnosis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Vasculopathy (e.g., toxic)</a:t>
            </a:r>
          </a:p>
          <a:p>
            <a:endParaRPr lang="en-US" smtClean="0"/>
          </a:p>
          <a:p>
            <a:r>
              <a:rPr lang="en-US" smtClean="0"/>
              <a:t>Neoplastic</a:t>
            </a:r>
          </a:p>
          <a:p>
            <a:r>
              <a:rPr lang="en-US" smtClean="0"/>
              <a:t>Infectious (e.g., viral)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2152650"/>
          </a:xfrm>
        </p:spPr>
        <p:txBody>
          <a:bodyPr/>
          <a:lstStyle/>
          <a:p>
            <a:pPr eaLnBrk="1" hangingPunct="1"/>
            <a:r>
              <a:rPr lang="en-US" sz="2800" u="sng" smtClean="0"/>
              <a:t>Case 2012-09</a:t>
            </a:r>
            <a:br>
              <a:rPr lang="en-US" sz="2800" u="sng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Diagnostic Slide Session</a:t>
            </a:r>
            <a:br>
              <a:rPr lang="en-US" sz="2800" smtClean="0"/>
            </a:br>
            <a:r>
              <a:rPr lang="en-US" sz="2800" smtClean="0"/>
              <a:t>AANP - Annual Meeting</a:t>
            </a:r>
            <a:br>
              <a:rPr lang="en-US" sz="2800" smtClean="0"/>
            </a:br>
            <a:r>
              <a:rPr lang="en-US" sz="2800" smtClean="0"/>
              <a:t>Saturday, June 23, 2012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57400"/>
          </a:xfrm>
        </p:spPr>
        <p:txBody>
          <a:bodyPr/>
          <a:lstStyle/>
          <a:p>
            <a:pPr eaLnBrk="1" hangingPunct="1"/>
            <a:r>
              <a:rPr lang="en-US" sz="2400" smtClean="0"/>
              <a:t>David Pisapia, M.D.</a:t>
            </a:r>
          </a:p>
          <a:p>
            <a:pPr eaLnBrk="1" hangingPunct="1"/>
            <a:r>
              <a:rPr lang="en-US" sz="2400" smtClean="0"/>
              <a:t>Neuropathology Fellow</a:t>
            </a:r>
          </a:p>
          <a:p>
            <a:pPr eaLnBrk="1" hangingPunct="1"/>
            <a:r>
              <a:rPr lang="en-US" sz="2400" smtClean="0"/>
              <a:t>Department of Pathology &amp; Cell Biology</a:t>
            </a:r>
          </a:p>
          <a:p>
            <a:pPr eaLnBrk="1" hangingPunct="1"/>
            <a:endParaRPr lang="en-US" sz="2400" smtClean="0"/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0"/>
            <a:ext cx="50292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PAS"/>
          <p:cNvPicPr>
            <a:picLocks noChangeAspect="1" noChangeArrowheads="1"/>
          </p:cNvPicPr>
          <p:nvPr/>
        </p:nvPicPr>
        <p:blipFill>
          <a:blip r:embed="rId3" cstate="print"/>
          <a:srcRect r="40196"/>
          <a:stretch>
            <a:fillRect/>
          </a:stretch>
        </p:blipFill>
        <p:spPr bwMode="auto">
          <a:xfrm>
            <a:off x="381000" y="304800"/>
            <a:ext cx="4648200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2209800" y="6096000"/>
            <a:ext cx="893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PAS</a:t>
            </a:r>
          </a:p>
        </p:txBody>
      </p:sp>
      <p:sp>
        <p:nvSpPr>
          <p:cNvPr id="51204" name="Content Placeholder 2"/>
          <p:cNvSpPr>
            <a:spLocks/>
          </p:cNvSpPr>
          <p:nvPr/>
        </p:nvSpPr>
        <p:spPr bwMode="auto">
          <a:xfrm>
            <a:off x="5334000" y="533400"/>
            <a:ext cx="3276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PAS +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Congo red –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Beta-amyloid –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GFAP –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40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NF: swollen axons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/>
              <a:t>LFB: no evidence of demyelination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NP11-988 brain bx I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981200" y="3124200"/>
            <a:ext cx="565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IgM</a:t>
            </a:r>
          </a:p>
        </p:txBody>
      </p:sp>
      <p:pic>
        <p:nvPicPr>
          <p:cNvPr id="5529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6194425" y="3124200"/>
            <a:ext cx="552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IgG</a:t>
            </a:r>
          </a:p>
        </p:txBody>
      </p:sp>
      <p:pic>
        <p:nvPicPr>
          <p:cNvPr id="55301" name="Picture 2" descr="NP11-988 brain bx lamb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627438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3"/>
          <p:cNvSpPr txBox="1">
            <a:spLocks noChangeArrowheads="1"/>
          </p:cNvSpPr>
          <p:nvPr/>
        </p:nvSpPr>
        <p:spPr bwMode="auto">
          <a:xfrm>
            <a:off x="1828800" y="636746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Lambda</a:t>
            </a:r>
          </a:p>
        </p:txBody>
      </p:sp>
      <p:pic>
        <p:nvPicPr>
          <p:cNvPr id="55303" name="Picture 4" descr="NP11-988 brain bx kappa ne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627438"/>
            <a:ext cx="36703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6046788" y="6367463"/>
            <a:ext cx="86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Kappa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11-988 brain bx IgM5"/>
          <p:cNvPicPr>
            <a:picLocks noChangeAspect="1" noChangeArrowheads="1"/>
          </p:cNvPicPr>
          <p:nvPr/>
        </p:nvPicPr>
        <p:blipFill>
          <a:blip r:embed="rId3" cstate="print"/>
          <a:srcRect l="27632" t="10352" r="22763" b="23509"/>
          <a:stretch>
            <a:fillRect/>
          </a:stretch>
        </p:blipFill>
        <p:spPr bwMode="auto">
          <a:xfrm>
            <a:off x="1600200" y="34290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NP11-988 brain bx IgM4"/>
          <p:cNvPicPr>
            <a:picLocks noChangeAspect="1" noChangeArrowheads="1"/>
          </p:cNvPicPr>
          <p:nvPr/>
        </p:nvPicPr>
        <p:blipFill>
          <a:blip r:embed="rId4" cstate="print"/>
          <a:srcRect l="27039" t="13586" r="19836" b="18115"/>
          <a:stretch>
            <a:fillRect/>
          </a:stretch>
        </p:blipFill>
        <p:spPr bwMode="auto">
          <a:xfrm>
            <a:off x="1600200" y="304800"/>
            <a:ext cx="3200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l="19385" t="28392" r="21521" b="28146"/>
          <a:stretch>
            <a:fillRect/>
          </a:stretch>
        </p:blipFill>
        <p:spPr bwMode="auto">
          <a:xfrm>
            <a:off x="4876800" y="304800"/>
            <a:ext cx="3128963" cy="305752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 l="27528" t="27658" r="32466" b="20071"/>
          <a:stretch>
            <a:fillRect/>
          </a:stretch>
        </p:blipFill>
        <p:spPr bwMode="auto">
          <a:xfrm>
            <a:off x="4873625" y="3432175"/>
            <a:ext cx="3135313" cy="32004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Final diagnosis: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3600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Encephalopathy associated with monoclonal </a:t>
            </a:r>
            <a:r>
              <a:rPr lang="en-US" dirty="0" err="1" smtClean="0"/>
              <a:t>IgM</a:t>
            </a:r>
            <a:r>
              <a:rPr lang="en-US" dirty="0" smtClean="0"/>
              <a:t> lambda protein deposition</a:t>
            </a:r>
          </a:p>
          <a:p>
            <a:pPr>
              <a:defRPr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66825"/>
            <a:ext cx="4419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222625" y="288925"/>
            <a:ext cx="282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CSF flow cytometry</a:t>
            </a:r>
          </a:p>
        </p:txBody>
      </p:sp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1295400" y="2879725"/>
            <a:ext cx="1287463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LAMBDA</a:t>
            </a: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4333875" y="5318125"/>
            <a:ext cx="1076325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KAPPA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663" y="990600"/>
            <a:ext cx="5926137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3657600" y="5565775"/>
            <a:ext cx="371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Three weeks prior to admission</a:t>
            </a:r>
          </a:p>
        </p:txBody>
      </p:sp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942975" y="242888"/>
            <a:ext cx="7134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Serum immunofixation electrophoresis (IFE)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97338" y="2819400"/>
            <a:ext cx="550862" cy="228600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7467600" y="2819400"/>
            <a:ext cx="550863" cy="228600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685800" y="3048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Monoclonal gammopathies in CLL and LPL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0" y="1600200"/>
            <a:ext cx="1981200" cy="1066800"/>
          </a:xfrm>
          <a:prstGeom prst="rect">
            <a:avLst/>
          </a:prstGeom>
          <a:solidFill>
            <a:srgbClr val="EEC8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LPL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" y="1600200"/>
            <a:ext cx="1981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CLL</a:t>
            </a:r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>
            <a:off x="1524000" y="2895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457200" y="4572000"/>
            <a:ext cx="2209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2.5% </a:t>
            </a:r>
          </a:p>
          <a:p>
            <a:pPr algn="ctr"/>
            <a:r>
              <a:rPr lang="en-US" sz="2400"/>
              <a:t>IgM paraprotein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3511550" y="6491288"/>
            <a:ext cx="563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Yin et al.  Am J Clin Pathol. 2005 Apr;123(4):594-602 </a:t>
            </a:r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>
            <a:off x="7543800" y="2895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6400800" y="4572000"/>
            <a:ext cx="2209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WM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2"/>
          <p:cNvSpPr txBox="1">
            <a:spLocks noChangeArrowheads="1"/>
          </p:cNvSpPr>
          <p:nvPr/>
        </p:nvSpPr>
        <p:spPr bwMode="auto">
          <a:xfrm>
            <a:off x="685800" y="3048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Monoclonal gammopathies in CLL and LPL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0" y="1600200"/>
            <a:ext cx="1981200" cy="1066800"/>
          </a:xfrm>
          <a:prstGeom prst="rect">
            <a:avLst/>
          </a:prstGeom>
          <a:solidFill>
            <a:srgbClr val="EEC8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LPL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" y="1600200"/>
            <a:ext cx="1981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CLL</a:t>
            </a:r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>
            <a:off x="1524000" y="2895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457200" y="4572000"/>
            <a:ext cx="2209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2.5% </a:t>
            </a:r>
          </a:p>
          <a:p>
            <a:pPr algn="ctr"/>
            <a:r>
              <a:rPr lang="en-US" sz="2400"/>
              <a:t>IgM paraprotein</a:t>
            </a:r>
          </a:p>
        </p:txBody>
      </p:sp>
      <p:sp>
        <p:nvSpPr>
          <p:cNvPr id="66566" name="Line 8"/>
          <p:cNvSpPr>
            <a:spLocks noChangeShapeType="1"/>
          </p:cNvSpPr>
          <p:nvPr/>
        </p:nvSpPr>
        <p:spPr bwMode="auto">
          <a:xfrm>
            <a:off x="7543800" y="2895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67" name="Rectangle 9"/>
          <p:cNvSpPr>
            <a:spLocks noChangeArrowheads="1"/>
          </p:cNvSpPr>
          <p:nvPr/>
        </p:nvSpPr>
        <p:spPr bwMode="auto">
          <a:xfrm>
            <a:off x="6400800" y="4572000"/>
            <a:ext cx="2209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WM</a:t>
            </a:r>
          </a:p>
        </p:txBody>
      </p:sp>
      <p:sp>
        <p:nvSpPr>
          <p:cNvPr id="66568" name="Line 10"/>
          <p:cNvSpPr>
            <a:spLocks noChangeShapeType="1"/>
          </p:cNvSpPr>
          <p:nvPr/>
        </p:nvSpPr>
        <p:spPr bwMode="auto">
          <a:xfrm flipV="1">
            <a:off x="2895600" y="21336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69" name="Line 11"/>
          <p:cNvSpPr>
            <a:spLocks noChangeShapeType="1"/>
          </p:cNvSpPr>
          <p:nvPr/>
        </p:nvSpPr>
        <p:spPr bwMode="auto">
          <a:xfrm flipH="1" flipV="1">
            <a:off x="5867400" y="2133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0" name="Rectangle 12"/>
          <p:cNvSpPr>
            <a:spLocks noChangeArrowheads="1"/>
          </p:cNvSpPr>
          <p:nvPr/>
        </p:nvSpPr>
        <p:spPr bwMode="auto">
          <a:xfrm>
            <a:off x="3657600" y="1295400"/>
            <a:ext cx="2057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 B-cell </a:t>
            </a:r>
          </a:p>
          <a:p>
            <a:pPr algn="ctr"/>
            <a:r>
              <a:rPr lang="en-US" sz="2400"/>
              <a:t>Neoplasms</a:t>
            </a:r>
          </a:p>
        </p:txBody>
      </p:sp>
      <p:sp>
        <p:nvSpPr>
          <p:cNvPr id="66571" name="Line 13"/>
          <p:cNvSpPr>
            <a:spLocks noChangeShapeType="1"/>
          </p:cNvSpPr>
          <p:nvPr/>
        </p:nvSpPr>
        <p:spPr bwMode="auto">
          <a:xfrm>
            <a:off x="4572000" y="2819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2" name="Rectangle 14"/>
          <p:cNvSpPr>
            <a:spLocks noChangeArrowheads="1"/>
          </p:cNvSpPr>
          <p:nvPr/>
        </p:nvSpPr>
        <p:spPr bwMode="auto">
          <a:xfrm>
            <a:off x="3429000" y="4800600"/>
            <a:ext cx="2438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Monoclonal</a:t>
            </a:r>
          </a:p>
          <a:p>
            <a:pPr algn="ctr"/>
            <a:r>
              <a:rPr lang="en-US" sz="2400"/>
              <a:t>paraproteins</a:t>
            </a:r>
          </a:p>
        </p:txBody>
      </p:sp>
      <p:sp>
        <p:nvSpPr>
          <p:cNvPr id="66573" name="Rectangle 15"/>
          <p:cNvSpPr>
            <a:spLocks noChangeArrowheads="1"/>
          </p:cNvSpPr>
          <p:nvPr/>
        </p:nvSpPr>
        <p:spPr bwMode="auto">
          <a:xfrm>
            <a:off x="0" y="990600"/>
            <a:ext cx="2819400" cy="52578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Rectangle 16"/>
          <p:cNvSpPr>
            <a:spLocks noChangeArrowheads="1"/>
          </p:cNvSpPr>
          <p:nvPr/>
        </p:nvSpPr>
        <p:spPr bwMode="auto">
          <a:xfrm>
            <a:off x="6324600" y="1143000"/>
            <a:ext cx="2819400" cy="5257800"/>
          </a:xfrm>
          <a:prstGeom prst="rect">
            <a:avLst/>
          </a:prstGeom>
          <a:solidFill>
            <a:schemeClr val="bg1">
              <a:alpha val="5882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3"/>
          <p:cNvSpPr txBox="1">
            <a:spLocks noChangeArrowheads="1"/>
          </p:cNvSpPr>
          <p:nvPr/>
        </p:nvSpPr>
        <p:spPr bwMode="auto">
          <a:xfrm>
            <a:off x="2438400" y="990600"/>
            <a:ext cx="425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Features of CLL in this patient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77963" y="20574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PARAMETER</a:t>
                      </a:r>
                      <a:endParaRPr 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RELATIONSHIP TO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CLL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CD5</a:t>
                      </a:r>
                      <a:r>
                        <a:rPr lang="en-US" sz="2000" baseline="0" dirty="0" smtClean="0"/>
                        <a:t> dim/partial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ATYPICAL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CD43 negative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ATYPICAL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CD23 positive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TYPICAL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13q deletion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TYPICAL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TP53 deletion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POOR PROGNOSTIC INDICATOR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1"/>
          <p:cNvSpPr txBox="1">
            <a:spLocks noChangeArrowheads="1"/>
          </p:cNvSpPr>
          <p:nvPr/>
        </p:nvSpPr>
        <p:spPr bwMode="auto">
          <a:xfrm>
            <a:off x="1295400" y="244475"/>
            <a:ext cx="6523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Nervous system manifestations in patients with</a:t>
            </a:r>
          </a:p>
          <a:p>
            <a:pPr algn="ctr"/>
            <a:r>
              <a:rPr lang="en-US" sz="2400"/>
              <a:t>IgM gammopathy (in WM)</a:t>
            </a:r>
          </a:p>
        </p:txBody>
      </p:sp>
      <p:sp>
        <p:nvSpPr>
          <p:cNvPr id="68610" name="Oval 13"/>
          <p:cNvSpPr>
            <a:spLocks noChangeArrowheads="1"/>
          </p:cNvSpPr>
          <p:nvPr/>
        </p:nvSpPr>
        <p:spPr bwMode="auto">
          <a:xfrm>
            <a:off x="3886200" y="1295400"/>
            <a:ext cx="1752600" cy="1447800"/>
          </a:xfrm>
          <a:prstGeom prst="ellipse">
            <a:avLst/>
          </a:prstGeom>
          <a:solidFill>
            <a:srgbClr val="FCED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Peripheral </a:t>
            </a:r>
          </a:p>
          <a:p>
            <a:pPr algn="ctr"/>
            <a:r>
              <a:rPr lang="en-US" sz="2000" b="1"/>
              <a:t>Neuropathy</a:t>
            </a:r>
          </a:p>
        </p:txBody>
      </p:sp>
      <p:sp>
        <p:nvSpPr>
          <p:cNvPr id="68611" name="Oval 14"/>
          <p:cNvSpPr>
            <a:spLocks noChangeArrowheads="1"/>
          </p:cNvSpPr>
          <p:nvPr/>
        </p:nvSpPr>
        <p:spPr bwMode="auto">
          <a:xfrm>
            <a:off x="7162800" y="2286000"/>
            <a:ext cx="1752600" cy="1447800"/>
          </a:xfrm>
          <a:prstGeom prst="ellipse">
            <a:avLst/>
          </a:prstGeom>
          <a:solidFill>
            <a:srgbClr val="FCED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Hyper-</a:t>
            </a:r>
          </a:p>
          <a:p>
            <a:pPr algn="ctr"/>
            <a:r>
              <a:rPr lang="en-US" sz="2000" b="1"/>
              <a:t>viscosity</a:t>
            </a:r>
          </a:p>
        </p:txBody>
      </p:sp>
      <p:sp>
        <p:nvSpPr>
          <p:cNvPr id="68612" name="Oval 15"/>
          <p:cNvSpPr>
            <a:spLocks noChangeArrowheads="1"/>
          </p:cNvSpPr>
          <p:nvPr/>
        </p:nvSpPr>
        <p:spPr bwMode="auto">
          <a:xfrm>
            <a:off x="3200400" y="4495800"/>
            <a:ext cx="1752600" cy="1447800"/>
          </a:xfrm>
          <a:prstGeom prst="ellipse">
            <a:avLst/>
          </a:prstGeom>
          <a:solidFill>
            <a:srgbClr val="FCED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Paraprotein</a:t>
            </a:r>
          </a:p>
          <a:p>
            <a:pPr algn="ctr"/>
            <a:r>
              <a:rPr lang="en-US" sz="2000" b="1"/>
              <a:t>Deposition</a:t>
            </a:r>
          </a:p>
        </p:txBody>
      </p:sp>
      <p:sp>
        <p:nvSpPr>
          <p:cNvPr id="68613" name="Oval 16"/>
          <p:cNvSpPr>
            <a:spLocks noChangeArrowheads="1"/>
          </p:cNvSpPr>
          <p:nvPr/>
        </p:nvSpPr>
        <p:spPr bwMode="auto">
          <a:xfrm>
            <a:off x="533400" y="1600200"/>
            <a:ext cx="1981200" cy="1752600"/>
          </a:xfrm>
          <a:prstGeom prst="ellipse">
            <a:avLst/>
          </a:prstGeom>
          <a:solidFill>
            <a:srgbClr val="EAFFD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Direct tumor</a:t>
            </a:r>
          </a:p>
          <a:p>
            <a:pPr algn="ctr"/>
            <a:r>
              <a:rPr lang="en-US" sz="2000" b="1"/>
              <a:t>involvement</a:t>
            </a:r>
          </a:p>
        </p:txBody>
      </p:sp>
      <p:sp>
        <p:nvSpPr>
          <p:cNvPr id="68614" name="Rectangle 17"/>
          <p:cNvSpPr>
            <a:spLocks noChangeArrowheads="1"/>
          </p:cNvSpPr>
          <p:nvPr/>
        </p:nvSpPr>
        <p:spPr bwMode="auto">
          <a:xfrm>
            <a:off x="5486400" y="3352800"/>
            <a:ext cx="685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IgM</a:t>
            </a:r>
          </a:p>
        </p:txBody>
      </p:sp>
      <p:sp>
        <p:nvSpPr>
          <p:cNvPr id="68615" name="Line 19"/>
          <p:cNvSpPr>
            <a:spLocks noChangeShapeType="1"/>
          </p:cNvSpPr>
          <p:nvPr/>
        </p:nvSpPr>
        <p:spPr bwMode="auto">
          <a:xfrm flipH="1">
            <a:off x="4800600" y="4114800"/>
            <a:ext cx="533400" cy="533400"/>
          </a:xfrm>
          <a:prstGeom prst="line">
            <a:avLst/>
          </a:prstGeom>
          <a:noFill/>
          <a:ln w="4127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6" name="Line 21"/>
          <p:cNvSpPr>
            <a:spLocks noChangeShapeType="1"/>
          </p:cNvSpPr>
          <p:nvPr/>
        </p:nvSpPr>
        <p:spPr bwMode="auto">
          <a:xfrm flipH="1" flipV="1">
            <a:off x="5334000" y="2743200"/>
            <a:ext cx="381000" cy="457200"/>
          </a:xfrm>
          <a:prstGeom prst="line">
            <a:avLst/>
          </a:prstGeom>
          <a:noFill/>
          <a:ln w="4127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7" name="Line 22"/>
          <p:cNvSpPr>
            <a:spLocks noChangeShapeType="1"/>
          </p:cNvSpPr>
          <p:nvPr/>
        </p:nvSpPr>
        <p:spPr bwMode="auto">
          <a:xfrm flipV="1">
            <a:off x="6324600" y="3200400"/>
            <a:ext cx="685800" cy="304800"/>
          </a:xfrm>
          <a:prstGeom prst="line">
            <a:avLst/>
          </a:prstGeom>
          <a:noFill/>
          <a:ln w="4127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8" name="Oval 23"/>
          <p:cNvSpPr>
            <a:spLocks noChangeArrowheads="1"/>
          </p:cNvSpPr>
          <p:nvPr/>
        </p:nvSpPr>
        <p:spPr bwMode="auto">
          <a:xfrm>
            <a:off x="6248400" y="4648200"/>
            <a:ext cx="1752600" cy="1447800"/>
          </a:xfrm>
          <a:prstGeom prst="ellipse">
            <a:avLst/>
          </a:prstGeom>
          <a:solidFill>
            <a:srgbClr val="FCED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Autoantibody</a:t>
            </a:r>
          </a:p>
        </p:txBody>
      </p:sp>
      <p:sp>
        <p:nvSpPr>
          <p:cNvPr id="68619" name="Line 24"/>
          <p:cNvSpPr>
            <a:spLocks noChangeShapeType="1"/>
          </p:cNvSpPr>
          <p:nvPr/>
        </p:nvSpPr>
        <p:spPr bwMode="auto">
          <a:xfrm>
            <a:off x="6248400" y="4267200"/>
            <a:ext cx="304800" cy="304800"/>
          </a:xfrm>
          <a:prstGeom prst="line">
            <a:avLst/>
          </a:prstGeom>
          <a:noFill/>
          <a:ln w="4127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20" name="Oval 25"/>
          <p:cNvSpPr>
            <a:spLocks noChangeArrowheads="1"/>
          </p:cNvSpPr>
          <p:nvPr/>
        </p:nvSpPr>
        <p:spPr bwMode="auto">
          <a:xfrm>
            <a:off x="533400" y="4038600"/>
            <a:ext cx="2057400" cy="1752600"/>
          </a:xfrm>
          <a:prstGeom prst="ellipse">
            <a:avLst/>
          </a:prstGeom>
          <a:solidFill>
            <a:srgbClr val="EAFFD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Transformation</a:t>
            </a:r>
          </a:p>
          <a:p>
            <a:pPr algn="ctr"/>
            <a:r>
              <a:rPr lang="en-US" sz="2000" b="1"/>
              <a:t>to high grade </a:t>
            </a:r>
          </a:p>
          <a:p>
            <a:pPr algn="ctr"/>
            <a:r>
              <a:rPr lang="en-US" sz="2000" b="1"/>
              <a:t>lymphoma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cxnSpLocks noChangeShapeType="1"/>
            <a:stCxn id="16388" idx="2"/>
            <a:endCxn id="16389" idx="0"/>
          </p:cNvCxnSpPr>
          <p:nvPr/>
        </p:nvCxnSpPr>
        <p:spPr bwMode="auto">
          <a:xfrm flipH="1">
            <a:off x="660400" y="1963738"/>
            <a:ext cx="23813" cy="13081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5/2010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CLL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304800" y="3962400"/>
            <a:ext cx="279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67-year-old woman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5943600" cy="990600"/>
          </a:xfrm>
        </p:spPr>
        <p:txBody>
          <a:bodyPr/>
          <a:lstStyle/>
          <a:p>
            <a:pPr eaLnBrk="1" hangingPunct="1"/>
            <a:r>
              <a:rPr lang="en-US" sz="2800" smtClean="0"/>
              <a:t>Acknowledgments</a:t>
            </a:r>
          </a:p>
        </p:txBody>
      </p:sp>
      <p:sp>
        <p:nvSpPr>
          <p:cNvPr id="70658" name="TextBox 2"/>
          <p:cNvSpPr txBox="1">
            <a:spLocks noChangeArrowheads="1"/>
          </p:cNvSpPr>
          <p:nvPr/>
        </p:nvSpPr>
        <p:spPr bwMode="auto">
          <a:xfrm>
            <a:off x="1295400" y="1524000"/>
            <a:ext cx="300355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Neuropathology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John Crary</a:t>
            </a:r>
          </a:p>
          <a:p>
            <a:pPr>
              <a:buFont typeface="Arial" charset="0"/>
              <a:buChar char="•"/>
            </a:pPr>
            <a:r>
              <a:rPr lang="en-US" sz="2400"/>
              <a:t>James Goldman</a:t>
            </a:r>
          </a:p>
          <a:p>
            <a:pPr>
              <a:buFont typeface="Arial" charset="0"/>
              <a:buChar char="•"/>
            </a:pPr>
            <a:r>
              <a:rPr lang="en-US" sz="2400"/>
              <a:t>Peter Canoll</a:t>
            </a:r>
          </a:p>
          <a:p>
            <a:pPr>
              <a:buFont typeface="Arial" charset="0"/>
              <a:buChar char="•"/>
            </a:pPr>
            <a:r>
              <a:rPr lang="en-US" sz="2400"/>
              <a:t>Phyllis Faust</a:t>
            </a:r>
          </a:p>
          <a:p>
            <a:pPr>
              <a:buFont typeface="Arial" charset="0"/>
              <a:buChar char="•"/>
            </a:pPr>
            <a:r>
              <a:rPr lang="en-US" sz="2400"/>
              <a:t>Kurenai Tanji</a:t>
            </a:r>
          </a:p>
          <a:p>
            <a:pPr>
              <a:buFont typeface="Arial" charset="0"/>
              <a:buChar char="•"/>
            </a:pPr>
            <a:r>
              <a:rPr lang="en-US" sz="2400"/>
              <a:t>Jean Paul Vonsattel</a:t>
            </a:r>
          </a:p>
          <a:p>
            <a:pPr>
              <a:buFont typeface="Arial" charset="0"/>
              <a:buChar char="•"/>
            </a:pPr>
            <a:r>
              <a:rPr lang="en-US" sz="2400"/>
              <a:t>Andy Teich</a:t>
            </a:r>
          </a:p>
          <a:p>
            <a:pPr>
              <a:buFont typeface="Arial" charset="0"/>
              <a:buChar char="•"/>
            </a:pPr>
            <a:r>
              <a:rPr lang="en-US" sz="2400"/>
              <a:t>Nadia Tsankova</a:t>
            </a:r>
          </a:p>
          <a:p>
            <a:pPr>
              <a:buFont typeface="Arial" charset="0"/>
              <a:buNone/>
            </a:pPr>
            <a:endParaRPr lang="en-US" sz="2400"/>
          </a:p>
          <a:p>
            <a:pPr>
              <a:buFont typeface="Arial" charset="0"/>
              <a:buNone/>
            </a:pPr>
            <a:r>
              <a:rPr lang="en-US" sz="2400" i="1"/>
              <a:t>Renal pathology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Vivette D’Agati</a:t>
            </a:r>
          </a:p>
          <a:p>
            <a:pPr>
              <a:buFont typeface="Arial" charset="0"/>
              <a:buChar char="•"/>
            </a:pPr>
            <a:endParaRPr lang="en-US" sz="2400"/>
          </a:p>
          <a:p>
            <a:endParaRPr lang="en-US" sz="2400"/>
          </a:p>
        </p:txBody>
      </p:sp>
      <p:pic>
        <p:nvPicPr>
          <p:cNvPr id="70659" name="Picture 9" descr="[The crown of the Columbia University Medical Center.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6"/>
          <p:cNvSpPr txBox="1">
            <a:spLocks noChangeArrowheads="1"/>
          </p:cNvSpPr>
          <p:nvPr/>
        </p:nvSpPr>
        <p:spPr bwMode="auto">
          <a:xfrm>
            <a:off x="4876800" y="1143000"/>
            <a:ext cx="33147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endParaRPr lang="en-US" sz="2400"/>
          </a:p>
          <a:p>
            <a:pPr>
              <a:buFont typeface="Arial" charset="0"/>
              <a:buNone/>
            </a:pPr>
            <a:r>
              <a:rPr lang="en-US" sz="2400" i="1"/>
              <a:t>Clinical Pathology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Tilla Worgall</a:t>
            </a:r>
          </a:p>
          <a:p>
            <a:pPr>
              <a:buFont typeface="Arial" charset="0"/>
              <a:buChar char="•"/>
            </a:pPr>
            <a:endParaRPr lang="en-US" sz="2400"/>
          </a:p>
          <a:p>
            <a:r>
              <a:rPr lang="en-US" sz="2400" i="1"/>
              <a:t>Hematopathology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Govind Baghat</a:t>
            </a:r>
          </a:p>
          <a:p>
            <a:pPr>
              <a:buFont typeface="Arial" charset="0"/>
              <a:buChar char="•"/>
            </a:pPr>
            <a:r>
              <a:rPr lang="en-US" sz="2400"/>
              <a:t>Bashir Alobeid</a:t>
            </a:r>
          </a:p>
          <a:p>
            <a:pPr>
              <a:buFont typeface="Arial" charset="0"/>
              <a:buChar char="•"/>
            </a:pPr>
            <a:endParaRPr lang="en-US" sz="2400"/>
          </a:p>
          <a:p>
            <a:r>
              <a:rPr lang="en-US" sz="2400" i="1"/>
              <a:t>Neuroradiology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Alexander Khandji</a:t>
            </a:r>
          </a:p>
          <a:p>
            <a:endParaRPr lang="en-US" sz="2400" i="1"/>
          </a:p>
          <a:p>
            <a:r>
              <a:rPr lang="en-US" sz="2400" i="1"/>
              <a:t>Neurology</a:t>
            </a:r>
          </a:p>
          <a:p>
            <a:pPr>
              <a:buFont typeface="Arial" charset="0"/>
              <a:buChar char="•"/>
            </a:pPr>
            <a:r>
              <a:rPr lang="en-US" sz="2400"/>
              <a:t>Kiwon Lee</a:t>
            </a:r>
          </a:p>
        </p:txBody>
      </p:sp>
      <p:pic>
        <p:nvPicPr>
          <p:cNvPr id="70661" name="Picture 9" descr="[The crown of the Columbia University Medical Center.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Baehring, JM, Hochberg, FH, et al.  </a:t>
            </a:r>
            <a:r>
              <a:rPr lang="en-US" sz="2000" i="1" smtClean="0"/>
              <a:t>Neurological manifestations of Waldenstrom Macroglobulinemia.</a:t>
            </a:r>
            <a:r>
              <a:rPr lang="en-US" sz="2000" smtClean="0"/>
              <a:t>  Nature Clinical Practice, Neurology. 2008 Oct;4(10):547-56. </a:t>
            </a:r>
          </a:p>
          <a:p>
            <a:r>
              <a:rPr lang="en-US" sz="2000" smtClean="0"/>
              <a:t>Lehmann, H.C. et al.  </a:t>
            </a:r>
            <a:r>
              <a:rPr lang="en-US" sz="2000" i="1" smtClean="0"/>
              <a:t>Central nervous system involvement in patient’s with monoclonal gammopathy and polyneuropathy.  </a:t>
            </a:r>
            <a:r>
              <a:rPr lang="en-US" sz="2000" smtClean="0"/>
              <a:t>European Journal of Neurology.  2010, 17: 1075-1081.</a:t>
            </a:r>
          </a:p>
          <a:p>
            <a:r>
              <a:rPr lang="en-US" sz="2000" smtClean="0"/>
              <a:t>Malkani, R.G. et al.  </a:t>
            </a:r>
            <a:r>
              <a:rPr lang="en-US" sz="2000" i="1" smtClean="0"/>
              <a:t>Bing-Neel syndrome:  an illustrative case and a comprehensive review of the published literature.  </a:t>
            </a:r>
            <a:r>
              <a:rPr lang="en-US" sz="2000" smtClean="0"/>
              <a:t>Journal of Neurooncology.  2010 96:301-312.</a:t>
            </a:r>
          </a:p>
          <a:p>
            <a:r>
              <a:rPr lang="en-US" sz="2000" smtClean="0"/>
              <a:t>Vitolo U et al. </a:t>
            </a:r>
            <a:r>
              <a:rPr lang="en-US" sz="2000" i="1" smtClean="0"/>
              <a:t>Lymphoplasmacytic lymphoma-Waldenstrom's macroglobulinemia. </a:t>
            </a:r>
            <a:r>
              <a:rPr lang="en-US" sz="2000" smtClean="0"/>
              <a:t>Crit Rev Oncol Hematol. 2008 Aug;67(2):172-85. </a:t>
            </a:r>
            <a:endParaRPr lang="en-US" sz="2000" i="1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Bing-Neel Syndrome</a:t>
            </a:r>
          </a:p>
        </p:txBody>
      </p:sp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304800" y="1828800"/>
            <a:ext cx="8382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/>
              <a:t>First described in 1936 by Jens Bing and Axel Neel</a:t>
            </a:r>
          </a:p>
          <a:p>
            <a:pPr marL="285750" indent="-285750">
              <a:buFont typeface="Arial" charset="0"/>
              <a:buChar char="•"/>
            </a:pPr>
            <a:endParaRPr lang="en-US" sz="2400"/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Has no “precise pathologic correlate”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(1984) </a:t>
            </a:r>
            <a:r>
              <a:rPr lang="en-US" sz="2400" i="1"/>
              <a:t>Scheithauer et al.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i="1"/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“Should be reserved for invasion of lymphoplasmacytic neuraxis by lymphoplasmacytic cells of WM origin”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(2008) </a:t>
            </a:r>
            <a:r>
              <a:rPr lang="en-US" sz="2400" i="1"/>
              <a:t>FH Hochberg et al.</a:t>
            </a:r>
          </a:p>
          <a:p>
            <a:pPr marL="285750" indent="-285750">
              <a:buFont typeface="Arial" charset="0"/>
              <a:buChar char="•"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18436" idx="2"/>
            <a:endCxn id="18437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18438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8/2011</a:t>
            </a:r>
          </a:p>
        </p:txBody>
      </p:sp>
      <p:cxnSp>
        <p:nvCxnSpPr>
          <p:cNvPr id="20" name="Straight Arrow Connector 19"/>
          <p:cNvCxnSpPr>
            <a:cxnSpLocks noChangeShapeType="1"/>
            <a:stCxn id="18438" idx="2"/>
            <a:endCxn id="18440" idx="0"/>
          </p:cNvCxnSpPr>
          <p:nvPr/>
        </p:nvCxnSpPr>
        <p:spPr bwMode="auto">
          <a:xfrm>
            <a:off x="2005013" y="1963738"/>
            <a:ext cx="30162" cy="16637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0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Bendamustine</a:t>
            </a:r>
          </a:p>
        </p:txBody>
      </p:sp>
      <p:sp>
        <p:nvSpPr>
          <p:cNvPr id="18441" name="Line 25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Line 26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0484" idx="2"/>
            <a:endCxn id="20485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20486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20486" idx="2"/>
            <a:endCxn id="20488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488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20489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11/2011</a:t>
            </a:r>
          </a:p>
        </p:txBody>
      </p:sp>
      <p:cxnSp>
        <p:nvCxnSpPr>
          <p:cNvPr id="24" name="Straight Arrow Connector 23"/>
          <p:cNvCxnSpPr>
            <a:cxnSpLocks noChangeShapeType="1"/>
            <a:stCxn id="20489" idx="2"/>
            <a:endCxn id="20491" idx="0"/>
          </p:cNvCxnSpPr>
          <p:nvPr/>
        </p:nvCxnSpPr>
        <p:spPr bwMode="auto">
          <a:xfrm>
            <a:off x="2989263" y="1997075"/>
            <a:ext cx="6350" cy="93821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1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CVP</a:t>
            </a:r>
          </a:p>
        </p:txBody>
      </p:sp>
      <p:sp>
        <p:nvSpPr>
          <p:cNvPr id="20492" name="Line 25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Line 26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Line 27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2532" idx="2"/>
            <a:endCxn id="22533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3165475" y="192405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5 days PTA</a:t>
            </a:r>
          </a:p>
        </p:txBody>
      </p:sp>
      <p:cxnSp>
        <p:nvCxnSpPr>
          <p:cNvPr id="12" name="Straight Arrow Connector 11"/>
          <p:cNvCxnSpPr>
            <a:cxnSpLocks noChangeShapeType="1"/>
            <a:stCxn id="22534" idx="2"/>
            <a:endCxn id="22536" idx="0"/>
          </p:cNvCxnSpPr>
          <p:nvPr/>
        </p:nvCxnSpPr>
        <p:spPr bwMode="auto">
          <a:xfrm flipH="1">
            <a:off x="3865563" y="2320925"/>
            <a:ext cx="49212" cy="18700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3165475" y="4191000"/>
            <a:ext cx="1398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Chest pain</a:t>
            </a:r>
          </a:p>
          <a:p>
            <a:r>
              <a:rPr lang="en-US" sz="2000"/>
              <a:t>Sinus tach</a:t>
            </a:r>
          </a:p>
          <a:p>
            <a:r>
              <a:rPr lang="en-US" sz="2000"/>
              <a:t>Metoprolol</a:t>
            </a:r>
          </a:p>
          <a:p>
            <a:r>
              <a:rPr lang="en-US" sz="2000"/>
              <a:t>Digoxin</a:t>
            </a:r>
          </a:p>
        </p:txBody>
      </p:sp>
      <p:sp>
        <p:nvSpPr>
          <p:cNvPr id="22537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22537" idx="2"/>
            <a:endCxn id="22539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9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22540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11/2011</a:t>
            </a:r>
          </a:p>
        </p:txBody>
      </p:sp>
      <p:cxnSp>
        <p:nvCxnSpPr>
          <p:cNvPr id="24" name="Straight Arrow Connector 23"/>
          <p:cNvCxnSpPr>
            <a:stCxn id="22540" idx="2"/>
            <a:endCxn id="22542" idx="0"/>
          </p:cNvCxnSpPr>
          <p:nvPr/>
        </p:nvCxnSpPr>
        <p:spPr>
          <a:xfrm>
            <a:off x="2989263" y="1997075"/>
            <a:ext cx="6350" cy="9382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42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CVP</a:t>
            </a:r>
          </a:p>
        </p:txBody>
      </p:sp>
      <p:sp>
        <p:nvSpPr>
          <p:cNvPr id="22543" name="Line 25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26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27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4580" idx="2"/>
            <a:endCxn id="24581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3165475" y="192405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 days PTA</a:t>
            </a:r>
          </a:p>
        </p:txBody>
      </p:sp>
      <p:cxnSp>
        <p:nvCxnSpPr>
          <p:cNvPr id="12" name="Straight Arrow Connector 11"/>
          <p:cNvCxnSpPr>
            <a:stCxn id="24582" idx="2"/>
            <a:endCxn id="24584" idx="0"/>
          </p:cNvCxnSpPr>
          <p:nvPr/>
        </p:nvCxnSpPr>
        <p:spPr>
          <a:xfrm flipH="1">
            <a:off x="3865563" y="2320925"/>
            <a:ext cx="49212" cy="18700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3165475" y="4191000"/>
            <a:ext cx="1398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Chest pain</a:t>
            </a:r>
          </a:p>
          <a:p>
            <a:r>
              <a:rPr lang="en-US" sz="2000">
                <a:solidFill>
                  <a:srgbClr val="A6A6A6"/>
                </a:solidFill>
              </a:rPr>
              <a:t>Sinus tach</a:t>
            </a:r>
          </a:p>
          <a:p>
            <a:r>
              <a:rPr lang="en-US" sz="2000">
                <a:solidFill>
                  <a:srgbClr val="A6A6A6"/>
                </a:solidFill>
              </a:rPr>
              <a:t>Metoprolol</a:t>
            </a:r>
          </a:p>
          <a:p>
            <a:r>
              <a:rPr lang="en-US" sz="2000">
                <a:solidFill>
                  <a:srgbClr val="A6A6A6"/>
                </a:solidFill>
              </a:rPr>
              <a:t>Digoxin</a:t>
            </a: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4191000" y="1501775"/>
            <a:ext cx="1357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Admission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4724400" y="1871663"/>
            <a:ext cx="0" cy="914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587" name="TextBox 15"/>
          <p:cNvSpPr txBox="1">
            <a:spLocks noChangeArrowheads="1"/>
          </p:cNvSpPr>
          <p:nvPr/>
        </p:nvSpPr>
        <p:spPr bwMode="auto">
          <a:xfrm>
            <a:off x="4191000" y="2786063"/>
            <a:ext cx="1525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Ataxia</a:t>
            </a:r>
          </a:p>
          <a:p>
            <a:r>
              <a:rPr lang="en-US" sz="2000"/>
              <a:t>Vertigo</a:t>
            </a:r>
          </a:p>
          <a:p>
            <a:r>
              <a:rPr lang="en-US" sz="2000"/>
              <a:t>Paresthesia</a:t>
            </a:r>
          </a:p>
          <a:p>
            <a:r>
              <a:rPr lang="en-US" sz="2000"/>
              <a:t>Weakness</a:t>
            </a:r>
          </a:p>
        </p:txBody>
      </p:sp>
      <p:sp>
        <p:nvSpPr>
          <p:cNvPr id="24588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24588" idx="2"/>
            <a:endCxn id="24590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590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24591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11/2011</a:t>
            </a:r>
          </a:p>
        </p:txBody>
      </p:sp>
      <p:cxnSp>
        <p:nvCxnSpPr>
          <p:cNvPr id="24" name="Straight Arrow Connector 23"/>
          <p:cNvCxnSpPr>
            <a:stCxn id="24591" idx="2"/>
            <a:endCxn id="24593" idx="0"/>
          </p:cNvCxnSpPr>
          <p:nvPr/>
        </p:nvCxnSpPr>
        <p:spPr>
          <a:xfrm>
            <a:off x="2989263" y="1997075"/>
            <a:ext cx="6350" cy="9382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CVP</a:t>
            </a:r>
          </a:p>
        </p:txBody>
      </p:sp>
      <p:sp>
        <p:nvSpPr>
          <p:cNvPr id="24594" name="Line 25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5" name="Line 26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Line 27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6628" idx="2"/>
            <a:endCxn id="26629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3165475" y="192405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 days PTA</a:t>
            </a:r>
          </a:p>
        </p:txBody>
      </p:sp>
      <p:cxnSp>
        <p:nvCxnSpPr>
          <p:cNvPr id="12" name="Straight Arrow Connector 11"/>
          <p:cNvCxnSpPr>
            <a:stCxn id="26630" idx="2"/>
            <a:endCxn id="26632" idx="0"/>
          </p:cNvCxnSpPr>
          <p:nvPr/>
        </p:nvCxnSpPr>
        <p:spPr>
          <a:xfrm flipH="1">
            <a:off x="3865563" y="2320925"/>
            <a:ext cx="49212" cy="18700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3165475" y="4191000"/>
            <a:ext cx="1398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Chest pain</a:t>
            </a:r>
          </a:p>
          <a:p>
            <a:r>
              <a:rPr lang="en-US" sz="2000">
                <a:solidFill>
                  <a:srgbClr val="A6A6A6"/>
                </a:solidFill>
              </a:rPr>
              <a:t>Sinus tach</a:t>
            </a:r>
          </a:p>
          <a:p>
            <a:r>
              <a:rPr lang="en-US" sz="2000">
                <a:solidFill>
                  <a:srgbClr val="A6A6A6"/>
                </a:solidFill>
              </a:rPr>
              <a:t>Metoprolol</a:t>
            </a:r>
          </a:p>
          <a:p>
            <a:r>
              <a:rPr lang="en-US" sz="2000">
                <a:solidFill>
                  <a:srgbClr val="A6A6A6"/>
                </a:solidFill>
              </a:rPr>
              <a:t>Digoxin</a:t>
            </a: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4191000" y="1501775"/>
            <a:ext cx="1357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C0C0"/>
                </a:solidFill>
              </a:rPr>
              <a:t>Admission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4724400" y="1871663"/>
            <a:ext cx="0" cy="914400"/>
          </a:xfrm>
          <a:prstGeom prst="straightConnector1">
            <a:avLst/>
          </a:prstGeom>
          <a:noFill/>
          <a:ln w="25400" algn="ctr">
            <a:solidFill>
              <a:srgbClr val="C0C0C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35" name="TextBox 15"/>
          <p:cNvSpPr txBox="1">
            <a:spLocks noChangeArrowheads="1"/>
          </p:cNvSpPr>
          <p:nvPr/>
        </p:nvSpPr>
        <p:spPr bwMode="auto">
          <a:xfrm>
            <a:off x="4191000" y="2786063"/>
            <a:ext cx="1525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C0C0"/>
                </a:solidFill>
              </a:rPr>
              <a:t>Ataxia</a:t>
            </a:r>
          </a:p>
          <a:p>
            <a:r>
              <a:rPr lang="en-US" sz="2000">
                <a:solidFill>
                  <a:srgbClr val="C0C0C0"/>
                </a:solidFill>
              </a:rPr>
              <a:t>Vertigo</a:t>
            </a:r>
          </a:p>
          <a:p>
            <a:r>
              <a:rPr lang="en-US" sz="2000">
                <a:solidFill>
                  <a:srgbClr val="C0C0C0"/>
                </a:solidFill>
              </a:rPr>
              <a:t>Paresthesia</a:t>
            </a:r>
          </a:p>
          <a:p>
            <a:r>
              <a:rPr lang="en-US" sz="2000">
                <a:solidFill>
                  <a:srgbClr val="C0C0C0"/>
                </a:solidFill>
              </a:rPr>
              <a:t>Weakness</a:t>
            </a:r>
          </a:p>
        </p:txBody>
      </p:sp>
      <p:sp>
        <p:nvSpPr>
          <p:cNvPr id="26636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26636" idx="2"/>
            <a:endCxn id="26638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38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26639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11/2011</a:t>
            </a:r>
          </a:p>
        </p:txBody>
      </p:sp>
      <p:cxnSp>
        <p:nvCxnSpPr>
          <p:cNvPr id="24" name="Straight Arrow Connector 23"/>
          <p:cNvCxnSpPr>
            <a:stCxn id="26639" idx="2"/>
            <a:endCxn id="26641" idx="0"/>
          </p:cNvCxnSpPr>
          <p:nvPr/>
        </p:nvCxnSpPr>
        <p:spPr>
          <a:xfrm>
            <a:off x="2989263" y="1997075"/>
            <a:ext cx="6350" cy="9382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41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CVP</a:t>
            </a:r>
          </a:p>
        </p:txBody>
      </p:sp>
      <p:sp>
        <p:nvSpPr>
          <p:cNvPr id="26642" name="TextBox 41"/>
          <p:cNvSpPr txBox="1">
            <a:spLocks noChangeArrowheads="1"/>
          </p:cNvSpPr>
          <p:nvPr/>
        </p:nvSpPr>
        <p:spPr bwMode="auto">
          <a:xfrm>
            <a:off x="5440363" y="185261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Day 4</a:t>
            </a:r>
          </a:p>
        </p:txBody>
      </p:sp>
      <p:cxnSp>
        <p:nvCxnSpPr>
          <p:cNvPr id="43" name="Straight Arrow Connector 42"/>
          <p:cNvCxnSpPr>
            <a:cxnSpLocks noChangeShapeType="1"/>
            <a:stCxn id="26642" idx="2"/>
            <a:endCxn id="26644" idx="0"/>
          </p:cNvCxnSpPr>
          <p:nvPr/>
        </p:nvCxnSpPr>
        <p:spPr bwMode="auto">
          <a:xfrm>
            <a:off x="5864225" y="2249488"/>
            <a:ext cx="47625" cy="217011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44" name="TextBox 45"/>
          <p:cNvSpPr txBox="1">
            <a:spLocks noChangeArrowheads="1"/>
          </p:cNvSpPr>
          <p:nvPr/>
        </p:nvSpPr>
        <p:spPr bwMode="auto">
          <a:xfrm>
            <a:off x="5105400" y="4419600"/>
            <a:ext cx="1611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Comatose</a:t>
            </a:r>
          </a:p>
          <a:p>
            <a:r>
              <a:rPr lang="en-US" sz="2000"/>
              <a:t>Brain Biopsy</a:t>
            </a:r>
          </a:p>
        </p:txBody>
      </p:sp>
      <p:sp>
        <p:nvSpPr>
          <p:cNvPr id="26645" name="Line 25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Line 26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2590800" y="152400"/>
            <a:ext cx="36576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Clinical History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2286000"/>
            <a:ext cx="822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8676" idx="2"/>
            <a:endCxn id="28677" idx="0"/>
          </p:cNvCxnSpPr>
          <p:nvPr/>
        </p:nvCxnSpPr>
        <p:spPr>
          <a:xfrm flipH="1">
            <a:off x="660400" y="1963738"/>
            <a:ext cx="23813" cy="13081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032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5/2010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334963" y="3271838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CLL</a:t>
            </a:r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3165475" y="192405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5 days PTA</a:t>
            </a:r>
          </a:p>
        </p:txBody>
      </p:sp>
      <p:cxnSp>
        <p:nvCxnSpPr>
          <p:cNvPr id="12" name="Straight Arrow Connector 11"/>
          <p:cNvCxnSpPr>
            <a:stCxn id="28678" idx="2"/>
            <a:endCxn id="28680" idx="0"/>
          </p:cNvCxnSpPr>
          <p:nvPr/>
        </p:nvCxnSpPr>
        <p:spPr>
          <a:xfrm flipH="1">
            <a:off x="3865563" y="2320925"/>
            <a:ext cx="49212" cy="18700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0" name="TextBox 12"/>
          <p:cNvSpPr txBox="1">
            <a:spLocks noChangeArrowheads="1"/>
          </p:cNvSpPr>
          <p:nvPr/>
        </p:nvSpPr>
        <p:spPr bwMode="auto">
          <a:xfrm>
            <a:off x="3165475" y="4191000"/>
            <a:ext cx="1398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Chest pain</a:t>
            </a:r>
          </a:p>
          <a:p>
            <a:r>
              <a:rPr lang="en-US" sz="2000">
                <a:solidFill>
                  <a:srgbClr val="A6A6A6"/>
                </a:solidFill>
              </a:rPr>
              <a:t>Sinus tach</a:t>
            </a:r>
          </a:p>
          <a:p>
            <a:r>
              <a:rPr lang="en-US" sz="2000">
                <a:solidFill>
                  <a:srgbClr val="A6A6A6"/>
                </a:solidFill>
              </a:rPr>
              <a:t>Metoprolol</a:t>
            </a:r>
          </a:p>
          <a:p>
            <a:r>
              <a:rPr lang="en-US" sz="2000">
                <a:solidFill>
                  <a:srgbClr val="A6A6A6"/>
                </a:solidFill>
              </a:rPr>
              <a:t>Digoxin</a:t>
            </a: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4191000" y="1501775"/>
            <a:ext cx="1357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C0C0"/>
                </a:solidFill>
              </a:rPr>
              <a:t>Admission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4724400" y="1871663"/>
            <a:ext cx="0" cy="914400"/>
          </a:xfrm>
          <a:prstGeom prst="straightConnector1">
            <a:avLst/>
          </a:prstGeom>
          <a:noFill/>
          <a:ln w="25400" algn="ctr">
            <a:solidFill>
              <a:srgbClr val="C0C0C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683" name="TextBox 15"/>
          <p:cNvSpPr txBox="1">
            <a:spLocks noChangeArrowheads="1"/>
          </p:cNvSpPr>
          <p:nvPr/>
        </p:nvSpPr>
        <p:spPr bwMode="auto">
          <a:xfrm>
            <a:off x="4191000" y="2786063"/>
            <a:ext cx="1525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C0C0"/>
                </a:solidFill>
              </a:rPr>
              <a:t>Ataxia</a:t>
            </a:r>
          </a:p>
          <a:p>
            <a:r>
              <a:rPr lang="en-US" sz="2000">
                <a:solidFill>
                  <a:srgbClr val="C0C0C0"/>
                </a:solidFill>
              </a:rPr>
              <a:t>Vertigo</a:t>
            </a:r>
          </a:p>
          <a:p>
            <a:r>
              <a:rPr lang="en-US" sz="2000">
                <a:solidFill>
                  <a:srgbClr val="C0C0C0"/>
                </a:solidFill>
              </a:rPr>
              <a:t>Paresthesia</a:t>
            </a:r>
          </a:p>
          <a:p>
            <a:r>
              <a:rPr lang="en-US" sz="2000">
                <a:solidFill>
                  <a:srgbClr val="C0C0C0"/>
                </a:solidFill>
              </a:rPr>
              <a:t>Weakness</a:t>
            </a:r>
          </a:p>
        </p:txBody>
      </p:sp>
      <p:sp>
        <p:nvSpPr>
          <p:cNvPr id="28684" name="TextBox 18"/>
          <p:cNvSpPr txBox="1">
            <a:spLocks noChangeArrowheads="1"/>
          </p:cNvSpPr>
          <p:nvPr/>
        </p:nvSpPr>
        <p:spPr bwMode="auto">
          <a:xfrm>
            <a:off x="1524000" y="1566863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8/2011</a:t>
            </a:r>
          </a:p>
        </p:txBody>
      </p:sp>
      <p:cxnSp>
        <p:nvCxnSpPr>
          <p:cNvPr id="20" name="Straight Arrow Connector 19"/>
          <p:cNvCxnSpPr>
            <a:stCxn id="28684" idx="2"/>
            <a:endCxn id="28686" idx="0"/>
          </p:cNvCxnSpPr>
          <p:nvPr/>
        </p:nvCxnSpPr>
        <p:spPr>
          <a:xfrm>
            <a:off x="2005013" y="1963738"/>
            <a:ext cx="30162" cy="16637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6" name="TextBox 20"/>
          <p:cNvSpPr txBox="1">
            <a:spLocks noChangeArrowheads="1"/>
          </p:cNvSpPr>
          <p:nvPr/>
        </p:nvSpPr>
        <p:spPr bwMode="auto">
          <a:xfrm>
            <a:off x="1130300" y="3627438"/>
            <a:ext cx="180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Bendamustine</a:t>
            </a:r>
          </a:p>
        </p:txBody>
      </p:sp>
      <p:sp>
        <p:nvSpPr>
          <p:cNvPr id="28687" name="TextBox 21"/>
          <p:cNvSpPr txBox="1">
            <a:spLocks noChangeArrowheads="1"/>
          </p:cNvSpPr>
          <p:nvPr/>
        </p:nvSpPr>
        <p:spPr bwMode="auto">
          <a:xfrm>
            <a:off x="2438400" y="1600200"/>
            <a:ext cx="110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11/2011</a:t>
            </a:r>
          </a:p>
        </p:txBody>
      </p:sp>
      <p:cxnSp>
        <p:nvCxnSpPr>
          <p:cNvPr id="24" name="Straight Arrow Connector 23"/>
          <p:cNvCxnSpPr>
            <a:stCxn id="28687" idx="2"/>
            <a:endCxn id="28689" idx="0"/>
          </p:cNvCxnSpPr>
          <p:nvPr/>
        </p:nvCxnSpPr>
        <p:spPr>
          <a:xfrm>
            <a:off x="2989263" y="1997075"/>
            <a:ext cx="6350" cy="9382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41600" y="29352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CVP</a:t>
            </a:r>
          </a:p>
        </p:txBody>
      </p:sp>
      <p:sp>
        <p:nvSpPr>
          <p:cNvPr id="28690" name="TextBox 41"/>
          <p:cNvSpPr txBox="1">
            <a:spLocks noChangeArrowheads="1"/>
          </p:cNvSpPr>
          <p:nvPr/>
        </p:nvSpPr>
        <p:spPr bwMode="auto">
          <a:xfrm>
            <a:off x="5440363" y="185261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Day 4</a:t>
            </a:r>
          </a:p>
        </p:txBody>
      </p:sp>
      <p:cxnSp>
        <p:nvCxnSpPr>
          <p:cNvPr id="43" name="Straight Arrow Connector 42"/>
          <p:cNvCxnSpPr>
            <a:stCxn id="28690" idx="2"/>
            <a:endCxn id="28692" idx="0"/>
          </p:cNvCxnSpPr>
          <p:nvPr/>
        </p:nvCxnSpPr>
        <p:spPr>
          <a:xfrm>
            <a:off x="5864225" y="2249488"/>
            <a:ext cx="47625" cy="224631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92" name="TextBox 45"/>
          <p:cNvSpPr txBox="1">
            <a:spLocks noChangeArrowheads="1"/>
          </p:cNvSpPr>
          <p:nvPr/>
        </p:nvSpPr>
        <p:spPr bwMode="auto">
          <a:xfrm>
            <a:off x="5105400" y="4495800"/>
            <a:ext cx="1611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A6A6A6"/>
                </a:solidFill>
              </a:rPr>
              <a:t>Comatose</a:t>
            </a:r>
          </a:p>
          <a:p>
            <a:r>
              <a:rPr lang="en-US" sz="2000">
                <a:solidFill>
                  <a:srgbClr val="A6A6A6"/>
                </a:solidFill>
              </a:rPr>
              <a:t>Brain Biopsy</a:t>
            </a:r>
          </a:p>
        </p:txBody>
      </p:sp>
      <p:sp>
        <p:nvSpPr>
          <p:cNvPr id="28693" name="TextBox 49"/>
          <p:cNvSpPr txBox="1">
            <a:spLocks noChangeArrowheads="1"/>
          </p:cNvSpPr>
          <p:nvPr/>
        </p:nvSpPr>
        <p:spPr bwMode="auto">
          <a:xfrm>
            <a:off x="6369050" y="1482725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Day 6</a:t>
            </a:r>
          </a:p>
        </p:txBody>
      </p:sp>
      <p:cxnSp>
        <p:nvCxnSpPr>
          <p:cNvPr id="51" name="Straight Arrow Connector 50"/>
          <p:cNvCxnSpPr>
            <a:cxnSpLocks noChangeShapeType="1"/>
            <a:stCxn id="28693" idx="2"/>
            <a:endCxn id="28695" idx="0"/>
          </p:cNvCxnSpPr>
          <p:nvPr/>
        </p:nvCxnSpPr>
        <p:spPr bwMode="auto">
          <a:xfrm flipH="1">
            <a:off x="6762750" y="1879600"/>
            <a:ext cx="30163" cy="11144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695" name="TextBox 52"/>
          <p:cNvSpPr txBox="1">
            <a:spLocks noChangeArrowheads="1"/>
          </p:cNvSpPr>
          <p:nvPr/>
        </p:nvSpPr>
        <p:spPr bwMode="auto">
          <a:xfrm>
            <a:off x="5937250" y="2994025"/>
            <a:ext cx="165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Decerebrate </a:t>
            </a:r>
          </a:p>
          <a:p>
            <a:pPr algn="ctr"/>
            <a:r>
              <a:rPr lang="en-US" sz="2000"/>
              <a:t>posturing</a:t>
            </a:r>
          </a:p>
        </p:txBody>
      </p:sp>
      <p:sp>
        <p:nvSpPr>
          <p:cNvPr id="28696" name="Line 30"/>
          <p:cNvSpPr>
            <a:spLocks noChangeShapeType="1"/>
          </p:cNvSpPr>
          <p:nvPr/>
        </p:nvSpPr>
        <p:spPr bwMode="auto">
          <a:xfrm flipH="1">
            <a:off x="990600" y="2133600"/>
            <a:ext cx="152400" cy="685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Line 31"/>
          <p:cNvSpPr>
            <a:spLocks noChangeShapeType="1"/>
          </p:cNvSpPr>
          <p:nvPr/>
        </p:nvSpPr>
        <p:spPr bwMode="auto">
          <a:xfrm flipH="1">
            <a:off x="12192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8" name="Line 32"/>
          <p:cNvSpPr>
            <a:spLocks noChangeShapeType="1"/>
          </p:cNvSpPr>
          <p:nvPr/>
        </p:nvSpPr>
        <p:spPr bwMode="auto">
          <a:xfrm flipH="1">
            <a:off x="2286000" y="2133600"/>
            <a:ext cx="152400" cy="7620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967</Words>
  <Application>Microsoft Office PowerPoint</Application>
  <PresentationFormat>On-screen Show (4:3)</PresentationFormat>
  <Paragraphs>284</Paragraphs>
  <Slides>34</Slides>
  <Notes>25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Office Theme</vt:lpstr>
      <vt:lpstr>1_Office Theme</vt:lpstr>
      <vt:lpstr>Slide 1</vt:lpstr>
      <vt:lpstr>Case 2012-09  Diagnostic Slide Session AANP - Annual Meeting Saturday, June 23, 2012 </vt:lpstr>
      <vt:lpstr>Clinical History</vt:lpstr>
      <vt:lpstr>Clinical History</vt:lpstr>
      <vt:lpstr>Clinical History</vt:lpstr>
      <vt:lpstr>Clinical History</vt:lpstr>
      <vt:lpstr>Clinical History</vt:lpstr>
      <vt:lpstr>Clinical History</vt:lpstr>
      <vt:lpstr>Clinical History</vt:lpstr>
      <vt:lpstr>Clinical History</vt:lpstr>
      <vt:lpstr>Slide 11</vt:lpstr>
      <vt:lpstr>Clinical Differential Diagnosis</vt:lpstr>
      <vt:lpstr>Slide 13</vt:lpstr>
      <vt:lpstr>Slide 14</vt:lpstr>
      <vt:lpstr>Slide 15</vt:lpstr>
      <vt:lpstr>Slide 16</vt:lpstr>
      <vt:lpstr>Slide 17</vt:lpstr>
      <vt:lpstr>Slide 18</vt:lpstr>
      <vt:lpstr>Differential diagnosis</vt:lpstr>
      <vt:lpstr>Slide 20</vt:lpstr>
      <vt:lpstr>Slide 21</vt:lpstr>
      <vt:lpstr>Slide 22</vt:lpstr>
      <vt:lpstr>Final diagnosis:</vt:lpstr>
      <vt:lpstr>Slide 24</vt:lpstr>
      <vt:lpstr>Slide 25</vt:lpstr>
      <vt:lpstr>Slide 26</vt:lpstr>
      <vt:lpstr>Slide 27</vt:lpstr>
      <vt:lpstr>Slide 28</vt:lpstr>
      <vt:lpstr>Slide 29</vt:lpstr>
      <vt:lpstr>Acknowledgments</vt:lpstr>
      <vt:lpstr>References</vt:lpstr>
      <vt:lpstr>Bing-Neel Syndrome</vt:lpstr>
      <vt:lpstr>Slide 33</vt:lpstr>
      <vt:lpstr>Slide 34</vt:lpstr>
    </vt:vector>
  </TitlesOfParts>
  <Company>Columbia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NICU M&amp;M NP11-988 12/6/2011</dc:title>
  <dc:creator>djp26</dc:creator>
  <cp:lastModifiedBy>Karen Weber</cp:lastModifiedBy>
  <cp:revision>52</cp:revision>
  <dcterms:created xsi:type="dcterms:W3CDTF">2012-07-05T13:02:52Z</dcterms:created>
  <dcterms:modified xsi:type="dcterms:W3CDTF">2012-07-05T13:03:14Z</dcterms:modified>
</cp:coreProperties>
</file>