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theme/theme8.xml" ContentType="application/vnd.openxmlformats-officedocument.them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3.xml" ContentType="application/vnd.openxmlformats-officedocument.presentationml.slideMaster+xml"/>
  <Default Extension="tiff" ContentType="image/tiff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tags/tag2.xml" ContentType="application/vnd.openxmlformats-officedocument.presentationml.tags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4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4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wdp" ContentType="image/vnd.ms-photo"/>
  <Override PartName="/ppt/slideLayouts/slideLayout1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Layouts/slideLayout2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1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2" r:id="rId2"/>
    <p:sldMasterId id="2147483676" r:id="rId3"/>
    <p:sldMasterId id="2147483691" r:id="rId4"/>
    <p:sldMasterId id="2147483706" r:id="rId5"/>
    <p:sldMasterId id="2147483708" r:id="rId6"/>
  </p:sldMasterIdLst>
  <p:notesMasterIdLst>
    <p:notesMasterId r:id="rId44"/>
  </p:notesMasterIdLst>
  <p:handoutMasterIdLst>
    <p:handoutMasterId r:id="rId45"/>
  </p:handoutMasterIdLst>
  <p:sldIdLst>
    <p:sldId id="344" r:id="rId7"/>
    <p:sldId id="292" r:id="rId8"/>
    <p:sldId id="263" r:id="rId9"/>
    <p:sldId id="293" r:id="rId10"/>
    <p:sldId id="274" r:id="rId11"/>
    <p:sldId id="296" r:id="rId12"/>
    <p:sldId id="286" r:id="rId13"/>
    <p:sldId id="336" r:id="rId14"/>
    <p:sldId id="287" r:id="rId15"/>
    <p:sldId id="316" r:id="rId16"/>
    <p:sldId id="298" r:id="rId17"/>
    <p:sldId id="279" r:id="rId18"/>
    <p:sldId id="294" r:id="rId19"/>
    <p:sldId id="325" r:id="rId20"/>
    <p:sldId id="326" r:id="rId21"/>
    <p:sldId id="295" r:id="rId22"/>
    <p:sldId id="313" r:id="rId23"/>
    <p:sldId id="285" r:id="rId24"/>
    <p:sldId id="318" r:id="rId25"/>
    <p:sldId id="328" r:id="rId26"/>
    <p:sldId id="314" r:id="rId27"/>
    <p:sldId id="304" r:id="rId28"/>
    <p:sldId id="303" r:id="rId29"/>
    <p:sldId id="320" r:id="rId30"/>
    <p:sldId id="282" r:id="rId31"/>
    <p:sldId id="327" r:id="rId32"/>
    <p:sldId id="338" r:id="rId33"/>
    <p:sldId id="281" r:id="rId34"/>
    <p:sldId id="333" r:id="rId35"/>
    <p:sldId id="339" r:id="rId36"/>
    <p:sldId id="335" r:id="rId37"/>
    <p:sldId id="289" r:id="rId38"/>
    <p:sldId id="342" r:id="rId39"/>
    <p:sldId id="309" r:id="rId40"/>
    <p:sldId id="341" r:id="rId41"/>
    <p:sldId id="283" r:id="rId42"/>
    <p:sldId id="345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rgbClr val="FF0000"/>
    </p:penClr>
  </p:showPr>
  <p:clrMru>
    <a:srgbClr val="E7DD57"/>
    <a:srgbClr val="292929"/>
    <a:srgbClr val="969696"/>
    <a:srgbClr val="000000"/>
    <a:srgbClr val="A6A6A6"/>
    <a:srgbClr val="006600"/>
    <a:srgbClr val="008000"/>
    <a:srgbClr val="660066"/>
  </p:clrMru>
  <p:extLst>
    <p:ext uri="{E76CE94A-603C-4142-B9EB-6D1370010A27}">
      <p14:discardImageEditData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750" autoAdjust="0"/>
    <p:restoredTop sz="91121" autoAdjust="0"/>
  </p:normalViewPr>
  <p:slideViewPr>
    <p:cSldViewPr>
      <p:cViewPr>
        <p:scale>
          <a:sx n="70" d="100"/>
          <a:sy n="70" d="100"/>
        </p:scale>
        <p:origin x="-3448" y="-16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73EEEE-3F8E-430F-9C42-43C6BAF3894C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6FBFA55-F0F7-4C8C-BDCB-C66D51F8A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02599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74E712-EF53-4620-8706-0B4882A7C503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0DDC2F-414E-42E0-8E31-E58E7AC4D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2496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Lab: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Male: 38 - 240 IU/L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71768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RYR1</a:t>
            </a:r>
            <a:r>
              <a:rPr lang="en-US" baseline="0" dirty="0" smtClean="0"/>
              <a:t> – </a:t>
            </a:r>
            <a:r>
              <a:rPr lang="en-US" dirty="0"/>
              <a:t>central core disease, and </a:t>
            </a:r>
            <a:r>
              <a:rPr lang="en-US" dirty="0" err="1"/>
              <a:t>minicore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with external </a:t>
            </a:r>
            <a:r>
              <a:rPr lang="en-US" dirty="0" err="1"/>
              <a:t>ophthalmoplegia</a:t>
            </a:r>
            <a:endParaRPr lang="en-US" baseline="0" dirty="0" smtClean="0"/>
          </a:p>
          <a:p>
            <a:r>
              <a:rPr lang="en-US" baseline="0" dirty="0" smtClean="0"/>
              <a:t>ACTA1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, CFTD</a:t>
            </a:r>
          </a:p>
          <a:p>
            <a:r>
              <a:rPr lang="en-US" dirty="0"/>
              <a:t>SEPN1 – </a:t>
            </a:r>
            <a:r>
              <a:rPr lang="en-US" dirty="0" err="1"/>
              <a:t>multiminicore</a:t>
            </a:r>
            <a:r>
              <a:rPr lang="en-US" dirty="0"/>
              <a:t> disease and congenital muscular dystrophy with spinal rigidity and restrictive respiratory syndrome</a:t>
            </a:r>
          </a:p>
          <a:p>
            <a:r>
              <a:rPr lang="en-US" dirty="0"/>
              <a:t>TPM2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and distal </a:t>
            </a:r>
            <a:r>
              <a:rPr lang="en-US" dirty="0" err="1"/>
              <a:t>arthrogryposis</a:t>
            </a:r>
            <a:r>
              <a:rPr lang="en-US" dirty="0"/>
              <a:t> syndromes</a:t>
            </a:r>
          </a:p>
          <a:p>
            <a:r>
              <a:rPr lang="en-US" dirty="0"/>
              <a:t>TPM3 – CFTD, </a:t>
            </a:r>
            <a:r>
              <a:rPr lang="en-US" dirty="0" err="1"/>
              <a:t>autosomal</a:t>
            </a:r>
            <a:r>
              <a:rPr lang="en-US" dirty="0"/>
              <a:t> dominant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RYR1</a:t>
            </a:r>
            <a:r>
              <a:rPr lang="en-US" baseline="0" dirty="0" smtClean="0"/>
              <a:t> – </a:t>
            </a:r>
            <a:r>
              <a:rPr lang="en-US" dirty="0"/>
              <a:t>central core disease, and </a:t>
            </a:r>
            <a:r>
              <a:rPr lang="en-US" dirty="0" err="1"/>
              <a:t>minicore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with external </a:t>
            </a:r>
            <a:r>
              <a:rPr lang="en-US" dirty="0" err="1"/>
              <a:t>ophthalmoplegia</a:t>
            </a:r>
            <a:endParaRPr lang="en-US" baseline="0" dirty="0" smtClean="0"/>
          </a:p>
          <a:p>
            <a:r>
              <a:rPr lang="en-US" baseline="0" dirty="0" smtClean="0"/>
              <a:t>ACTA1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, CFTD</a:t>
            </a:r>
          </a:p>
          <a:p>
            <a:r>
              <a:rPr lang="en-US" dirty="0"/>
              <a:t>SEPN1 – </a:t>
            </a:r>
            <a:r>
              <a:rPr lang="en-US" dirty="0" err="1"/>
              <a:t>multiminicore</a:t>
            </a:r>
            <a:r>
              <a:rPr lang="en-US" dirty="0"/>
              <a:t> disease and congenital muscular dystrophy with spinal rigidity and restrictive respiratory syndrome</a:t>
            </a:r>
          </a:p>
          <a:p>
            <a:r>
              <a:rPr lang="en-US" dirty="0"/>
              <a:t>TPM2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and distal </a:t>
            </a:r>
            <a:r>
              <a:rPr lang="en-US" dirty="0" err="1"/>
              <a:t>arthrogryposis</a:t>
            </a:r>
            <a:r>
              <a:rPr lang="en-US" dirty="0"/>
              <a:t> syndromes</a:t>
            </a:r>
          </a:p>
          <a:p>
            <a:r>
              <a:rPr lang="en-US" dirty="0"/>
              <a:t>TPM3 – CFTD, </a:t>
            </a:r>
            <a:r>
              <a:rPr lang="en-US" dirty="0" err="1"/>
              <a:t>autosomal</a:t>
            </a:r>
            <a:r>
              <a:rPr lang="en-US" dirty="0"/>
              <a:t> dominant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Central core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Multi-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minicore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Centronuclear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Nemaline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Cap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Congenital fiber type disproportion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73047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Central core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Multi-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minicore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Centronuclear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Nemaline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Cap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Congenital fiber type disproportion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Metabolic myopathy (storage disease, mitochondrial disorder)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73532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Central core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Multi-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minicore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Centronuclear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Nemaline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myopathy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Cap disease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Congenital fiber type disproportion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Metabolic myopathy (storage disease, mitochondrial disorder)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7353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RYR1</a:t>
            </a:r>
            <a:r>
              <a:rPr lang="en-US" baseline="0" dirty="0" smtClean="0"/>
              <a:t> – </a:t>
            </a:r>
            <a:r>
              <a:rPr lang="en-US" dirty="0"/>
              <a:t>central core disease, and </a:t>
            </a:r>
            <a:r>
              <a:rPr lang="en-US" dirty="0" err="1"/>
              <a:t>minicore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with external </a:t>
            </a:r>
            <a:r>
              <a:rPr lang="en-US" dirty="0" err="1"/>
              <a:t>ophthalmoplegia</a:t>
            </a:r>
            <a:endParaRPr lang="en-US" baseline="0" dirty="0" smtClean="0"/>
          </a:p>
          <a:p>
            <a:r>
              <a:rPr lang="en-US" baseline="0" dirty="0" smtClean="0"/>
              <a:t>ACTA1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, CFTD</a:t>
            </a:r>
          </a:p>
          <a:p>
            <a:r>
              <a:rPr lang="en-US" dirty="0"/>
              <a:t>SEPN1 – </a:t>
            </a:r>
            <a:r>
              <a:rPr lang="en-US" dirty="0" err="1"/>
              <a:t>multiminicore</a:t>
            </a:r>
            <a:r>
              <a:rPr lang="en-US" dirty="0"/>
              <a:t> disease and congenital muscular dystrophy with spinal rigidity and restrictive respiratory syndrome</a:t>
            </a:r>
          </a:p>
          <a:p>
            <a:r>
              <a:rPr lang="en-US" dirty="0"/>
              <a:t>TPM2 –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r>
              <a:rPr lang="en-US" dirty="0"/>
              <a:t> and distal </a:t>
            </a:r>
            <a:r>
              <a:rPr lang="en-US" dirty="0" err="1"/>
              <a:t>arthrogryposis</a:t>
            </a:r>
            <a:r>
              <a:rPr lang="en-US" dirty="0"/>
              <a:t> syndromes</a:t>
            </a:r>
          </a:p>
          <a:p>
            <a:r>
              <a:rPr lang="en-US" dirty="0"/>
              <a:t>TPM3 – CFTD, </a:t>
            </a:r>
            <a:r>
              <a:rPr lang="en-US" dirty="0" err="1"/>
              <a:t>autosomal</a:t>
            </a:r>
            <a:r>
              <a:rPr lang="en-US" dirty="0"/>
              <a:t> dominant </a:t>
            </a:r>
            <a:r>
              <a:rPr lang="en-US" dirty="0" err="1"/>
              <a:t>nemaline</a:t>
            </a:r>
            <a:r>
              <a:rPr lang="en-US" dirty="0"/>
              <a:t> </a:t>
            </a:r>
            <a:r>
              <a:rPr lang="en-US" dirty="0" err="1"/>
              <a:t>myopathy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DDC2F-414E-42E0-8E31-E58E7AC4D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3288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5592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27524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8758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51841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944581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2758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77487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6326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66220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1242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1839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6809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9752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27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1230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28870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46353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14196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20663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27584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7748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4678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63261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166220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12426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66809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9752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67278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12301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28870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46353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51419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129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20663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212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8410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7368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41854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75065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08372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5276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299400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7730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26658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96231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88772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313254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49256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35413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7180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887176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86541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187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6B25-7A13-4D21-A481-1092FF03698D}" type="datetimeFigureOut">
              <a:rPr lang="en-US" smtClean="0"/>
              <a:pPr/>
              <a:t>7/5/12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B7C0-725A-4CA8-944A-75B472175B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10121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0954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0954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6B25-7A13-4D21-A481-1092FF0369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B7C0-725A-4CA8-944A-75B472175B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15118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6769-858D-4128-AE5A-4FA1583DAD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2000-66AF-49AE-AB0E-4C7D13555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089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/>
              <a:t>Congenital </a:t>
            </a:r>
            <a:r>
              <a:rPr lang="en-US" dirty="0" smtClean="0"/>
              <a:t>myopathy</a:t>
            </a:r>
          </a:p>
          <a:p>
            <a:endParaRPr lang="en-US" dirty="0"/>
          </a:p>
          <a:p>
            <a:r>
              <a:rPr lang="en-US" dirty="0" smtClean="0"/>
              <a:t>Storage </a:t>
            </a:r>
            <a:r>
              <a:rPr lang="en-US" dirty="0"/>
              <a:t>Disease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433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Quantification &amp; </a:t>
            </a:r>
            <a:r>
              <a:rPr lang="en-US" dirty="0" err="1" smtClean="0"/>
              <a:t>Morphometry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34028771"/>
              </p:ext>
            </p:extLst>
          </p:nvPr>
        </p:nvGraphicFramePr>
        <p:xfrm>
          <a:off x="457200" y="3002280"/>
          <a:ext cx="8229058" cy="16459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212703"/>
                <a:gridCol w="2338785"/>
                <a:gridCol w="2338785"/>
                <a:gridCol w="2338785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Range (um)</a:t>
                      </a:r>
                      <a:endParaRPr lang="en-US" sz="2400" dirty="0"/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</a:t>
                      </a:r>
                      <a:r>
                        <a:rPr lang="en-US" sz="2400" baseline="0" dirty="0" smtClean="0"/>
                        <a:t> (um) </a:t>
                      </a:r>
                    </a:p>
                    <a:p>
                      <a:r>
                        <a:rPr lang="en-US" sz="1800" dirty="0" smtClean="0"/>
                        <a:t>Normal 34 ± 3</a:t>
                      </a:r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Variability </a:t>
                      </a:r>
                      <a:r>
                        <a:rPr lang="en-US" sz="2400" dirty="0" err="1" smtClean="0"/>
                        <a:t>coeff</a:t>
                      </a:r>
                      <a:endParaRPr lang="en-US" sz="2400" baseline="0" dirty="0" smtClean="0"/>
                    </a:p>
                    <a:p>
                      <a:r>
                        <a:rPr lang="en-US" sz="1800" dirty="0" smtClean="0"/>
                        <a:t>Normal</a:t>
                      </a:r>
                      <a:r>
                        <a:rPr lang="en-US" sz="1800" baseline="0" dirty="0" smtClean="0"/>
                        <a:t> &lt;250</a:t>
                      </a:r>
                      <a:endParaRPr lang="en-US" sz="2400" dirty="0" smtClean="0"/>
                    </a:p>
                  </a:txBody>
                  <a:tcPr marL="93551" marR="9355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 1</a:t>
                      </a:r>
                      <a:endParaRPr lang="en-US" sz="2400" dirty="0"/>
                    </a:p>
                  </a:txBody>
                  <a:tcPr marL="93551" marR="9355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9.4 – 64.7</a:t>
                      </a:r>
                      <a:endParaRPr lang="en-US" sz="2400" dirty="0"/>
                    </a:p>
                  </a:txBody>
                  <a:tcPr marL="93551" marR="93551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25.9 ± 9.3</a:t>
                      </a:r>
                    </a:p>
                  </a:txBody>
                  <a:tcPr marL="93551" marR="9355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358.7</a:t>
                      </a:r>
                      <a:endParaRPr lang="en-US" sz="2400" dirty="0"/>
                    </a:p>
                  </a:txBody>
                  <a:tcPr marL="93551" marR="93551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 2</a:t>
                      </a:r>
                      <a:endParaRPr lang="en-US" sz="2400" dirty="0"/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15.4 – 81.1</a:t>
                      </a:r>
                      <a:endParaRPr lang="en-US" sz="2400" dirty="0"/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35.6 ± 12.0</a:t>
                      </a:r>
                    </a:p>
                  </a:txBody>
                  <a:tcPr marL="93551" marR="9355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751.8</a:t>
                      </a:r>
                    </a:p>
                  </a:txBody>
                  <a:tcPr marL="93551" marR="93551"/>
                </a:tc>
              </a:tr>
            </a:tbl>
          </a:graphicData>
        </a:graphic>
      </p:graphicFrame>
      <p:sp>
        <p:nvSpPr>
          <p:cNvPr id="9" name="Content Placeholder 4"/>
          <p:cNvSpPr txBox="1">
            <a:spLocks/>
          </p:cNvSpPr>
          <p:nvPr/>
        </p:nvSpPr>
        <p:spPr>
          <a:xfrm>
            <a:off x="457200" y="1600200"/>
            <a:ext cx="8153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1 predominant (&gt;90%)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noProof="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noProof="0" dirty="0" smtClean="0">
                <a:solidFill>
                  <a:srgbClr val="C00000"/>
                </a:solidFill>
              </a:rPr>
              <a:t>Type 1 fibers 27.2% smaller than Type 2 fibers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mc:AlternateContent>
        <mc:Choice xmlns:mc="http://schemas.openxmlformats.org/markup-compatibility/2006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Requires="a14">
          <p:sp>
            <p:nvSpPr>
              <p:cNvPr id="6" name="TextBox 5"/>
              <p:cNvSpPr txBox="1"/>
              <p:nvPr/>
            </p:nvSpPr>
            <p:spPr>
              <a:xfrm>
                <a:off x="7298152" y="3883068"/>
                <a:ext cx="1412566" cy="612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𝑺𝑫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×</m:t>
                          </m:r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𝟏𝟎𝟎𝟎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𝒎𝒆𝒂𝒏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152" y="3883068"/>
                <a:ext cx="1412566" cy="61273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17000"/>
                    </a14:imgEffect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9"/>
            <a:ext cx="7620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NADH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54140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3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 flipH="1" flipV="1">
            <a:off x="-1600201" y="-76200"/>
            <a:ext cx="10765482" cy="8105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9"/>
            <a:ext cx="609600" cy="369331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SDH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688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3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 flipH="1">
            <a:off x="-811858" y="-1295400"/>
            <a:ext cx="11676310" cy="8791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9"/>
            <a:ext cx="6858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COX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688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1"/>
          </a:xfrm>
        </p:spPr>
      </p:pic>
      <p:sp>
        <p:nvSpPr>
          <p:cNvPr id="5" name="TextBox 4"/>
          <p:cNvSpPr txBox="1"/>
          <p:nvPr/>
        </p:nvSpPr>
        <p:spPr>
          <a:xfrm>
            <a:off x="0" y="6488669"/>
            <a:ext cx="6096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PAS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62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3">
                    <a14:imgEffect>
                      <a14:sharpenSoften amount="7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13640" b="13978"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6488669"/>
            <a:ext cx="7620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70107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Stains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Myophosphorylase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Myoadenylate</a:t>
            </a:r>
            <a:r>
              <a:rPr lang="en-US" dirty="0" smtClean="0"/>
              <a:t> </a:t>
            </a:r>
            <a:r>
              <a:rPr lang="en-US" dirty="0" err="1" smtClean="0"/>
              <a:t>deaminase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Phosphofructokinase</a:t>
            </a:r>
          </a:p>
          <a:p>
            <a:endParaRPr lang="en-US" dirty="0" smtClean="0"/>
          </a:p>
          <a:p>
            <a:r>
              <a:rPr lang="en-US" dirty="0" smtClean="0"/>
              <a:t>Alkaline </a:t>
            </a:r>
            <a:r>
              <a:rPr lang="en-US" dirty="0"/>
              <a:t>and acid </a:t>
            </a:r>
            <a:r>
              <a:rPr lang="en-US" dirty="0" smtClean="0"/>
              <a:t>phosphatases</a:t>
            </a:r>
          </a:p>
          <a:p>
            <a:endParaRPr lang="en-US" dirty="0" smtClean="0"/>
          </a:p>
          <a:p>
            <a:r>
              <a:rPr lang="en-US" dirty="0" smtClean="0"/>
              <a:t>Nonspecific esterase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Right Brace 2"/>
          <p:cNvSpPr/>
          <p:nvPr/>
        </p:nvSpPr>
        <p:spPr>
          <a:xfrm>
            <a:off x="6096000" y="2099422"/>
            <a:ext cx="609600" cy="3767978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1800" y="3743980"/>
            <a:ext cx="155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NORMAL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err="1" smtClean="0"/>
              <a:t>Dystrophin</a:t>
            </a:r>
            <a:r>
              <a:rPr lang="en-US" dirty="0"/>
              <a:t> </a:t>
            </a:r>
            <a:r>
              <a:rPr lang="en-US" dirty="0" smtClean="0"/>
              <a:t>IHC Panel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Dystrophins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	Rod </a:t>
            </a:r>
            <a:r>
              <a:rPr lang="en-US" dirty="0"/>
              <a:t>domain, </a:t>
            </a:r>
            <a:r>
              <a:rPr lang="en-US" dirty="0" smtClean="0"/>
              <a:t>N-terminus, C-terminus</a:t>
            </a:r>
          </a:p>
          <a:p>
            <a:r>
              <a:rPr lang="en-US" dirty="0" err="1" smtClean="0"/>
              <a:t>Sarcoglycans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alpha</a:t>
            </a:r>
            <a:r>
              <a:rPr lang="en-US" dirty="0"/>
              <a:t>, beta, </a:t>
            </a:r>
            <a:r>
              <a:rPr lang="en-US" dirty="0" smtClean="0"/>
              <a:t>gamma, delta</a:t>
            </a:r>
          </a:p>
          <a:p>
            <a:r>
              <a:rPr lang="en-US" dirty="0" smtClean="0"/>
              <a:t>Beta-</a:t>
            </a:r>
            <a:r>
              <a:rPr lang="en-US" dirty="0" err="1" smtClean="0"/>
              <a:t>dystroglycan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Merosin</a:t>
            </a:r>
            <a:endParaRPr lang="en-US" dirty="0" smtClean="0"/>
          </a:p>
          <a:p>
            <a:r>
              <a:rPr lang="en-US" dirty="0" err="1"/>
              <a:t>L</a:t>
            </a:r>
            <a:r>
              <a:rPr lang="en-US" dirty="0" err="1" smtClean="0"/>
              <a:t>amin</a:t>
            </a:r>
            <a:r>
              <a:rPr lang="en-US" dirty="0" smtClean="0"/>
              <a:t> A/C </a:t>
            </a:r>
          </a:p>
          <a:p>
            <a:r>
              <a:rPr lang="en-US" dirty="0" err="1"/>
              <a:t>L</a:t>
            </a:r>
            <a:r>
              <a:rPr lang="en-US" dirty="0" err="1" smtClean="0"/>
              <a:t>aminin</a:t>
            </a:r>
            <a:r>
              <a:rPr lang="en-US" dirty="0" smtClean="0"/>
              <a:t> B1</a:t>
            </a:r>
          </a:p>
          <a:p>
            <a:r>
              <a:rPr lang="en-US" dirty="0" err="1" smtClean="0"/>
              <a:t>Emerin</a:t>
            </a:r>
            <a:endParaRPr lang="en-US" dirty="0" smtClean="0"/>
          </a:p>
          <a:p>
            <a:r>
              <a:rPr lang="en-US" dirty="0" err="1" smtClean="0"/>
              <a:t>Caveolin</a:t>
            </a:r>
            <a:r>
              <a:rPr lang="en-US" dirty="0" smtClean="0"/>
              <a:t> 3</a:t>
            </a:r>
          </a:p>
          <a:p>
            <a:r>
              <a:rPr lang="en-US" dirty="0" err="1" smtClean="0"/>
              <a:t>Dysferlin</a:t>
            </a:r>
            <a:endParaRPr lang="en-US" dirty="0" smtClean="0"/>
          </a:p>
        </p:txBody>
      </p:sp>
      <p:sp>
        <p:nvSpPr>
          <p:cNvPr id="6" name="Right Brace 5"/>
          <p:cNvSpPr/>
          <p:nvPr/>
        </p:nvSpPr>
        <p:spPr>
          <a:xfrm>
            <a:off x="6096000" y="1947022"/>
            <a:ext cx="609600" cy="4225178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1800" y="3820180"/>
            <a:ext cx="1550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NORMAL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691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3775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DSS Case 1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82296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>
                <a:solidFill>
                  <a:srgbClr val="FFFF00"/>
                </a:solidFill>
              </a:rPr>
              <a:t>Amanda </a:t>
            </a:r>
            <a:r>
              <a:rPr lang="en-US" sz="3800" b="1" dirty="0">
                <a:solidFill>
                  <a:srgbClr val="FFFF00"/>
                </a:solidFill>
              </a:rPr>
              <a:t>O. Fisher-Hubbard</a:t>
            </a:r>
            <a:r>
              <a:rPr lang="en-US" sz="3800" b="1" baseline="30000" dirty="0">
                <a:solidFill>
                  <a:srgbClr val="FFFF00"/>
                </a:solidFill>
              </a:rPr>
              <a:t>1</a:t>
            </a:r>
            <a:r>
              <a:rPr lang="en-US" sz="3800" b="1" dirty="0">
                <a:solidFill>
                  <a:srgbClr val="FFFF00"/>
                </a:solidFill>
              </a:rPr>
              <a:t>, </a:t>
            </a:r>
            <a:r>
              <a:rPr lang="en-US" sz="3800" b="1" dirty="0" smtClean="0">
                <a:solidFill>
                  <a:srgbClr val="FFFF00"/>
                </a:solidFill>
              </a:rPr>
              <a:t>MD, </a:t>
            </a:r>
            <a:r>
              <a:rPr lang="en-US" sz="3800" b="1" dirty="0">
                <a:solidFill>
                  <a:srgbClr val="FFFF00"/>
                </a:solidFill>
              </a:rPr>
              <a:t>James J. Dowling</a:t>
            </a:r>
            <a:r>
              <a:rPr lang="en-US" sz="3800" b="1" baseline="30000" dirty="0">
                <a:solidFill>
                  <a:srgbClr val="FFFF00"/>
                </a:solidFill>
              </a:rPr>
              <a:t>2</a:t>
            </a:r>
            <a:r>
              <a:rPr lang="en-US" sz="3800" b="1" dirty="0">
                <a:solidFill>
                  <a:srgbClr val="FFFF00"/>
                </a:solidFill>
              </a:rPr>
              <a:t>, </a:t>
            </a:r>
            <a:r>
              <a:rPr lang="en-US" sz="3800" b="1" dirty="0" smtClean="0">
                <a:solidFill>
                  <a:srgbClr val="FFFF00"/>
                </a:solidFill>
              </a:rPr>
              <a:t>MD, PhD, </a:t>
            </a:r>
            <a:r>
              <a:rPr lang="en-US" sz="3800" b="1" dirty="0">
                <a:solidFill>
                  <a:srgbClr val="FFFF00"/>
                </a:solidFill>
              </a:rPr>
              <a:t>Paul E. McKeever</a:t>
            </a:r>
            <a:r>
              <a:rPr lang="en-US" sz="3800" b="1" baseline="30000" dirty="0">
                <a:solidFill>
                  <a:srgbClr val="FFFF00"/>
                </a:solidFill>
              </a:rPr>
              <a:t>1</a:t>
            </a:r>
            <a:r>
              <a:rPr lang="en-US" sz="3800" b="1" dirty="0">
                <a:solidFill>
                  <a:srgbClr val="FFFF00"/>
                </a:solidFill>
              </a:rPr>
              <a:t>, </a:t>
            </a:r>
            <a:r>
              <a:rPr lang="en-US" sz="3800" b="1" dirty="0" smtClean="0">
                <a:solidFill>
                  <a:srgbClr val="FFFF00"/>
                </a:solidFill>
              </a:rPr>
              <a:t>MD, PhD, </a:t>
            </a:r>
            <a:r>
              <a:rPr lang="en-US" sz="3800" b="1" dirty="0">
                <a:solidFill>
                  <a:srgbClr val="FFFF00"/>
                </a:solidFill>
              </a:rPr>
              <a:t>Sandra Camelo-Piragua</a:t>
            </a:r>
            <a:r>
              <a:rPr lang="en-US" sz="3800" b="1" baseline="30000" dirty="0">
                <a:solidFill>
                  <a:srgbClr val="FFFF00"/>
                </a:solidFill>
              </a:rPr>
              <a:t>1</a:t>
            </a:r>
            <a:r>
              <a:rPr lang="en-US" sz="3800" b="1" dirty="0">
                <a:solidFill>
                  <a:srgbClr val="FFFF00"/>
                </a:solidFill>
              </a:rPr>
              <a:t>, </a:t>
            </a:r>
            <a:r>
              <a:rPr lang="en-US" sz="3800" b="1" dirty="0" smtClean="0">
                <a:solidFill>
                  <a:srgbClr val="FFFF00"/>
                </a:solidFill>
              </a:rPr>
              <a:t>MD</a:t>
            </a:r>
          </a:p>
          <a:p>
            <a:endParaRPr lang="en-US" b="1" dirty="0"/>
          </a:p>
          <a:p>
            <a:r>
              <a:rPr lang="en-US" sz="2900" b="1" dirty="0"/>
              <a:t>Departments of Pathology</a:t>
            </a:r>
            <a:r>
              <a:rPr lang="en-US" sz="2900" b="1" baseline="30000" dirty="0"/>
              <a:t>1</a:t>
            </a:r>
            <a:r>
              <a:rPr lang="en-US" sz="2900" b="1" dirty="0"/>
              <a:t> and Neurology</a:t>
            </a:r>
            <a:r>
              <a:rPr lang="en-US" sz="2900" b="1" baseline="30000" dirty="0"/>
              <a:t>2</a:t>
            </a:r>
            <a:r>
              <a:rPr lang="en-US" sz="2900" b="1" dirty="0"/>
              <a:t>, University of Michigan, Ann Arbor, MI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7900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Ultrastructure Analysis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6579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M2.T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r="12434"/>
          <a:stretch/>
        </p:blipFill>
        <p:spPr>
          <a:xfrm>
            <a:off x="4038599" y="350520"/>
            <a:ext cx="5105401" cy="6126480"/>
          </a:xfrm>
        </p:spPr>
      </p:pic>
      <p:pic>
        <p:nvPicPr>
          <p:cNvPr id="5" name="Content Placeholder 4" descr="EM1.T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8971" r="2613"/>
          <a:stretch/>
        </p:blipFill>
        <p:spPr>
          <a:xfrm>
            <a:off x="0" y="350520"/>
            <a:ext cx="4572000" cy="6126480"/>
          </a:xfrm>
        </p:spPr>
      </p:pic>
      <p:cxnSp>
        <p:nvCxnSpPr>
          <p:cNvPr id="9" name="Straight Connector 8"/>
          <p:cNvCxnSpPr/>
          <p:nvPr/>
        </p:nvCxnSpPr>
        <p:spPr>
          <a:xfrm>
            <a:off x="4572000" y="0"/>
            <a:ext cx="0" cy="769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4699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M long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4551" b="14421"/>
          <a:stretch>
            <a:fillRect/>
          </a:stretch>
        </p:blipFill>
        <p:spPr>
          <a:xfrm>
            <a:off x="1133455" y="0"/>
            <a:ext cx="6867545" cy="6858001"/>
          </a:xfrm>
        </p:spPr>
      </p:pic>
      <p:sp>
        <p:nvSpPr>
          <p:cNvPr id="7" name="Rectangle 6"/>
          <p:cNvSpPr/>
          <p:nvPr/>
        </p:nvSpPr>
        <p:spPr>
          <a:xfrm>
            <a:off x="1143000" y="6477000"/>
            <a:ext cx="1981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945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4050" t="10343" b="15045"/>
          <a:stretch/>
        </p:blipFill>
        <p:spPr>
          <a:xfrm>
            <a:off x="-310646" y="350520"/>
            <a:ext cx="5060220" cy="6126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0857" b="15264"/>
          <a:stretch/>
        </p:blipFill>
        <p:spPr>
          <a:xfrm>
            <a:off x="4572000" y="353142"/>
            <a:ext cx="4640961" cy="6123858"/>
          </a:xfrm>
        </p:spPr>
      </p:pic>
      <p:cxnSp>
        <p:nvCxnSpPr>
          <p:cNvPr id="9" name="Straight Connector 8"/>
          <p:cNvCxnSpPr/>
          <p:nvPr/>
        </p:nvCxnSpPr>
        <p:spPr>
          <a:xfrm>
            <a:off x="4572000" y="0"/>
            <a:ext cx="0" cy="769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419454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Findings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Type 1 predominance (&gt;90%)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Fiber size disproportion (Type 1 27.2% smaller than Type 2)</a:t>
            </a:r>
          </a:p>
          <a:p>
            <a:endParaRPr lang="en-US" dirty="0"/>
          </a:p>
          <a:p>
            <a:r>
              <a:rPr lang="en-US" dirty="0" smtClean="0"/>
              <a:t>Empty vacuoles: no glycogen or </a:t>
            </a:r>
            <a:r>
              <a:rPr lang="en-US" dirty="0"/>
              <a:t>lipids, </a:t>
            </a:r>
            <a:r>
              <a:rPr lang="en-US" dirty="0" smtClean="0"/>
              <a:t>no </a:t>
            </a:r>
            <a:r>
              <a:rPr lang="en-US" dirty="0" err="1"/>
              <a:t>autophagic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</a:t>
            </a:r>
            <a:r>
              <a:rPr lang="en-US" dirty="0" err="1" smtClean="0"/>
              <a:t>nemaline</a:t>
            </a:r>
            <a:r>
              <a:rPr lang="en-US" dirty="0" smtClean="0"/>
              <a:t> rods or other abnormal inclusions</a:t>
            </a:r>
          </a:p>
          <a:p>
            <a:endParaRPr lang="en-US" dirty="0"/>
          </a:p>
          <a:p>
            <a:r>
              <a:rPr lang="en-US" dirty="0" smtClean="0"/>
              <a:t>No cores/</a:t>
            </a:r>
            <a:r>
              <a:rPr lang="en-US" dirty="0" err="1" smtClean="0"/>
              <a:t>minicores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Normal </a:t>
            </a:r>
            <a:r>
              <a:rPr lang="en-US" dirty="0" err="1" smtClean="0"/>
              <a:t>Dystrophin</a:t>
            </a:r>
            <a:r>
              <a:rPr lang="en-US" dirty="0" smtClean="0"/>
              <a:t> immunohistochemistry panel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6175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Type 1-predominant muscle with fiber type disproportion and vacuolization</a:t>
            </a:r>
          </a:p>
          <a:p>
            <a:endParaRPr lang="en-US" dirty="0" smtClean="0"/>
          </a:p>
          <a:p>
            <a:r>
              <a:rPr lang="en-US" dirty="0" smtClean="0"/>
              <a:t>No definitive abnormalities on EM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21163"/>
          </a:xfrm>
        </p:spPr>
        <p:txBody>
          <a:bodyPr>
            <a:normAutofit/>
          </a:bodyPr>
          <a:lstStyle/>
          <a:p>
            <a:r>
              <a:rPr lang="en-US" dirty="0"/>
              <a:t>Congenital </a:t>
            </a:r>
            <a:r>
              <a:rPr lang="en-US" dirty="0" smtClean="0"/>
              <a:t>myopathy</a:t>
            </a:r>
          </a:p>
          <a:p>
            <a:endParaRPr lang="en-US" dirty="0"/>
          </a:p>
          <a:p>
            <a:r>
              <a:rPr lang="en-US" dirty="0" smtClean="0"/>
              <a:t>Storage Disease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230881"/>
            <a:ext cx="2743200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11901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Congenital </a:t>
            </a:r>
            <a:r>
              <a:rPr lang="en-US" dirty="0" err="1" smtClean="0"/>
              <a:t>myopathy</a:t>
            </a:r>
            <a:r>
              <a:rPr lang="en-US" dirty="0" smtClean="0"/>
              <a:t> testing, sequenced:</a:t>
            </a:r>
          </a:p>
          <a:p>
            <a:pPr lvl="1"/>
            <a:r>
              <a:rPr lang="en-US" dirty="0" smtClean="0"/>
              <a:t>Ryanodine receptor 1 (</a:t>
            </a:r>
            <a:r>
              <a:rPr lang="en-US" i="1" dirty="0" smtClean="0"/>
              <a:t>RYR1</a:t>
            </a:r>
            <a:r>
              <a:rPr lang="en-US" dirty="0" smtClean="0"/>
              <a:t>)  </a:t>
            </a:r>
          </a:p>
          <a:p>
            <a:pPr lvl="1"/>
            <a:r>
              <a:rPr lang="en-US" dirty="0" smtClean="0"/>
              <a:t>Actin, alpha 1  (</a:t>
            </a:r>
            <a:r>
              <a:rPr lang="en-US" i="1" dirty="0" smtClean="0"/>
              <a:t>ACTA1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Selenoprotein</a:t>
            </a:r>
            <a:r>
              <a:rPr lang="en-US" dirty="0" smtClean="0"/>
              <a:t> N, 1 (</a:t>
            </a:r>
            <a:r>
              <a:rPr lang="en-US" i="1" dirty="0" smtClean="0"/>
              <a:t>SEPN1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Tropomyosin</a:t>
            </a:r>
            <a:r>
              <a:rPr lang="en-US" dirty="0" smtClean="0"/>
              <a:t> (</a:t>
            </a:r>
            <a:r>
              <a:rPr lang="en-US" i="1" dirty="0" smtClean="0"/>
              <a:t>TPM2</a:t>
            </a:r>
            <a:r>
              <a:rPr lang="en-US" dirty="0" smtClean="0"/>
              <a:t>, </a:t>
            </a:r>
            <a:r>
              <a:rPr lang="en-US" i="1" dirty="0" smtClean="0"/>
              <a:t>TPM3</a:t>
            </a:r>
            <a:r>
              <a:rPr lang="en-US" dirty="0" smtClean="0"/>
              <a:t>) </a:t>
            </a:r>
            <a:endParaRPr lang="en-US" i="1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Spinal muscular atrophy (</a:t>
            </a:r>
            <a:r>
              <a:rPr lang="en-US" i="1" dirty="0" smtClean="0"/>
              <a:t>SMN1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432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Congenital </a:t>
            </a:r>
            <a:r>
              <a:rPr lang="en-US" dirty="0" err="1" smtClean="0"/>
              <a:t>myopathy</a:t>
            </a:r>
            <a:r>
              <a:rPr lang="en-US" dirty="0" smtClean="0"/>
              <a:t> testing, sequenced:</a:t>
            </a:r>
          </a:p>
          <a:p>
            <a:pPr lvl="1"/>
            <a:r>
              <a:rPr lang="en-US" dirty="0" smtClean="0"/>
              <a:t>Ryanodine receptor 1 (</a:t>
            </a:r>
            <a:r>
              <a:rPr lang="en-US" i="1" dirty="0" smtClean="0"/>
              <a:t>RYR1</a:t>
            </a:r>
            <a:r>
              <a:rPr lang="en-US" dirty="0" smtClean="0"/>
              <a:t>)  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Actin, alpha 1  (</a:t>
            </a:r>
            <a:r>
              <a:rPr lang="en-US" i="1" dirty="0" smtClean="0"/>
              <a:t>ACTA1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Selenoprotein</a:t>
            </a:r>
            <a:r>
              <a:rPr lang="en-US" dirty="0" smtClean="0"/>
              <a:t> N, 1 (</a:t>
            </a:r>
            <a:r>
              <a:rPr lang="en-US" i="1" dirty="0" smtClean="0"/>
              <a:t>SEPN1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Tropomyosin</a:t>
            </a:r>
            <a:r>
              <a:rPr lang="en-US" dirty="0" smtClean="0"/>
              <a:t> (</a:t>
            </a:r>
            <a:r>
              <a:rPr lang="en-US" i="1" dirty="0" smtClean="0"/>
              <a:t>TPM2</a:t>
            </a:r>
            <a:r>
              <a:rPr lang="en-US" dirty="0" smtClean="0"/>
              <a:t>, </a:t>
            </a:r>
            <a:r>
              <a:rPr lang="en-US" i="1" dirty="0" smtClean="0"/>
              <a:t>TPM3</a:t>
            </a:r>
            <a:r>
              <a:rPr lang="en-US" dirty="0" smtClean="0"/>
              <a:t>) </a:t>
            </a:r>
            <a:endParaRPr lang="en-US" i="1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Spinal muscular atrophy (</a:t>
            </a:r>
            <a:r>
              <a:rPr lang="en-US" i="1" dirty="0" smtClean="0"/>
              <a:t>SMN1</a:t>
            </a:r>
            <a:r>
              <a:rPr lang="en-US" dirty="0" smtClean="0"/>
              <a:t>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477000" y="3429000"/>
            <a:ext cx="304800" cy="2514600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0" y="4025205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NO MUTATIONS DETECTED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Congenital </a:t>
            </a:r>
            <a:r>
              <a:rPr lang="en-US" dirty="0" err="1" smtClean="0"/>
              <a:t>myopathy</a:t>
            </a:r>
            <a:r>
              <a:rPr lang="en-US" dirty="0" smtClean="0"/>
              <a:t> testing, sequenced:</a:t>
            </a:r>
          </a:p>
          <a:p>
            <a:pPr lvl="1"/>
            <a:r>
              <a:rPr lang="en-US" dirty="0" smtClean="0"/>
              <a:t>Ryanodine receptor 1 (</a:t>
            </a:r>
            <a:r>
              <a:rPr lang="en-US" i="1" dirty="0" smtClean="0"/>
              <a:t>RYR1</a:t>
            </a:r>
            <a:r>
              <a:rPr lang="en-US" dirty="0" smtClean="0"/>
              <a:t>)  </a:t>
            </a:r>
          </a:p>
          <a:p>
            <a:pPr lvl="2"/>
            <a:r>
              <a:rPr lang="en-US" dirty="0"/>
              <a:t>Heterozygous in exon 44 for undocumented </a:t>
            </a:r>
            <a:r>
              <a:rPr lang="en-US" dirty="0" smtClean="0"/>
              <a:t>variant</a:t>
            </a:r>
          </a:p>
          <a:p>
            <a:pPr marL="1371600" lvl="3" indent="0">
              <a:buNone/>
            </a:pPr>
            <a:r>
              <a:rPr lang="en-US" dirty="0" smtClean="0"/>
              <a:t>c.7209 C&gt;T</a:t>
            </a:r>
            <a:endParaRPr lang="en-US" dirty="0"/>
          </a:p>
          <a:p>
            <a:pPr lvl="2"/>
            <a:r>
              <a:rPr lang="en-US" dirty="0" smtClean="0"/>
              <a:t>Heterozygous for </a:t>
            </a:r>
            <a:r>
              <a:rPr lang="en-US" dirty="0" err="1" smtClean="0"/>
              <a:t>intronic</a:t>
            </a:r>
            <a:r>
              <a:rPr lang="en-US" dirty="0" smtClean="0"/>
              <a:t> undocumented variant</a:t>
            </a:r>
          </a:p>
          <a:p>
            <a:pPr marL="1371600" lvl="3" indent="0">
              <a:buNone/>
            </a:pPr>
            <a:r>
              <a:rPr lang="en-US" dirty="0"/>
              <a:t>c</a:t>
            </a:r>
            <a:r>
              <a:rPr lang="en-US" dirty="0" smtClean="0"/>
              <a:t>.13660-10 T&gt;C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550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 y/o Chinese boy with mild 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Clinical History</a:t>
            </a:r>
          </a:p>
          <a:p>
            <a:pPr lvl="1">
              <a:buNone/>
            </a:pPr>
            <a:r>
              <a:rPr lang="en-US" dirty="0"/>
              <a:t>Walking at 16 </a:t>
            </a:r>
            <a:r>
              <a:rPr lang="en-US" dirty="0" err="1"/>
              <a:t>mo</a:t>
            </a:r>
            <a:r>
              <a:rPr lang="en-US" dirty="0"/>
              <a:t>, more falls at 18 </a:t>
            </a:r>
            <a:r>
              <a:rPr lang="en-US" dirty="0" err="1"/>
              <a:t>mo</a:t>
            </a:r>
            <a:endParaRPr lang="en-US" dirty="0"/>
          </a:p>
          <a:p>
            <a:pPr lvl="1">
              <a:buNone/>
            </a:pPr>
            <a:r>
              <a:rPr lang="en-US" dirty="0" smtClean="0"/>
              <a:t>Cannot run, jump, throw a ball</a:t>
            </a:r>
          </a:p>
          <a:p>
            <a:pPr lvl="1">
              <a:buNone/>
            </a:pPr>
            <a:r>
              <a:rPr lang="en-US" dirty="0" smtClean="0"/>
              <a:t>Difficulty with stairs, buttons, and zippers</a:t>
            </a:r>
          </a:p>
          <a:p>
            <a:pPr lvl="1">
              <a:buNone/>
            </a:pPr>
            <a:r>
              <a:rPr lang="en-US" dirty="0" smtClean="0"/>
              <a:t>Cognitively normal</a:t>
            </a:r>
          </a:p>
          <a:p>
            <a:pPr lvl="1">
              <a:buNone/>
            </a:pPr>
            <a:r>
              <a:rPr lang="en-US" dirty="0" smtClean="0"/>
              <a:t>Brain MRI: normal</a:t>
            </a:r>
          </a:p>
          <a:p>
            <a:pPr lvl="1">
              <a:buNone/>
            </a:pPr>
            <a:r>
              <a:rPr lang="en-US" dirty="0" smtClean="0"/>
              <a:t>EMG: </a:t>
            </a:r>
            <a:r>
              <a:rPr lang="en-US" dirty="0" err="1" smtClean="0"/>
              <a:t>myopathic</a:t>
            </a:r>
            <a:r>
              <a:rPr lang="en-US" dirty="0" smtClean="0"/>
              <a:t> features</a:t>
            </a:r>
          </a:p>
          <a:p>
            <a:pPr lvl="1">
              <a:buNone/>
            </a:pPr>
            <a:r>
              <a:rPr lang="en-US" dirty="0" smtClean="0"/>
              <a:t>No family history of nerve or muscle abnormalities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05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Ryanodine </a:t>
            </a:r>
            <a:r>
              <a:rPr lang="en-US" dirty="0" smtClean="0"/>
              <a:t>Receptor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5486400" cy="45719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Largest known ion channel</a:t>
            </a:r>
          </a:p>
          <a:p>
            <a:endParaRPr lang="en-US" dirty="0"/>
          </a:p>
          <a:p>
            <a:r>
              <a:rPr lang="en-US" dirty="0" smtClean="0"/>
              <a:t>Muscle sarcoplasmic reticulum</a:t>
            </a:r>
            <a:r>
              <a:rPr lang="en-US" dirty="0"/>
              <a:t> </a:t>
            </a:r>
            <a:r>
              <a:rPr lang="en-US" dirty="0" smtClean="0"/>
              <a:t>membrane</a:t>
            </a:r>
          </a:p>
          <a:p>
            <a:endParaRPr lang="en-US" dirty="0" smtClean="0"/>
          </a:p>
          <a:p>
            <a:r>
              <a:rPr lang="en-US" dirty="0" smtClean="0"/>
              <a:t>Channels that release </a:t>
            </a:r>
            <a:r>
              <a:rPr lang="en-US" dirty="0"/>
              <a:t>intracellular </a:t>
            </a:r>
            <a:r>
              <a:rPr lang="en-US" dirty="0" smtClean="0"/>
              <a:t>calcium during excitation-contraction coupling</a:t>
            </a:r>
          </a:p>
          <a:p>
            <a:endParaRPr lang="en-US" dirty="0" smtClean="0"/>
          </a:p>
          <a:p>
            <a:r>
              <a:rPr lang="en-US" dirty="0" smtClean="0"/>
              <a:t>Three mammalian isoforms</a:t>
            </a:r>
          </a:p>
          <a:p>
            <a:pPr lvl="1"/>
            <a:r>
              <a:rPr lang="en-US" b="1" dirty="0" smtClean="0"/>
              <a:t>RYR1</a:t>
            </a:r>
            <a:r>
              <a:rPr lang="en-US" dirty="0" smtClean="0"/>
              <a:t>: skeletal muscle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alignant hyperthermia</a:t>
            </a:r>
          </a:p>
          <a:p>
            <a:pPr lvl="2"/>
            <a:r>
              <a:rPr lang="en-US" u="sng" dirty="0" smtClean="0"/>
              <a:t>Congenital </a:t>
            </a:r>
            <a:r>
              <a:rPr lang="en-US" u="sng" dirty="0" err="1" smtClean="0"/>
              <a:t>myopathies</a:t>
            </a:r>
            <a:endParaRPr lang="en-US" u="sng" dirty="0" smtClean="0"/>
          </a:p>
          <a:p>
            <a:pPr lvl="1"/>
            <a:r>
              <a:rPr lang="en-US" b="1" dirty="0" smtClean="0"/>
              <a:t>RYR2</a:t>
            </a:r>
            <a:r>
              <a:rPr lang="en-US" dirty="0" smtClean="0"/>
              <a:t>: cardiac muscle</a:t>
            </a:r>
          </a:p>
          <a:p>
            <a:pPr lvl="2"/>
            <a:r>
              <a:rPr lang="en-US" dirty="0" err="1" smtClean="0"/>
              <a:t>Catecholaminergic</a:t>
            </a:r>
            <a:r>
              <a:rPr lang="en-US" dirty="0"/>
              <a:t> </a:t>
            </a:r>
            <a:r>
              <a:rPr lang="en-US" dirty="0" smtClean="0"/>
              <a:t>polymorphic VT</a:t>
            </a:r>
          </a:p>
          <a:p>
            <a:pPr lvl="2"/>
            <a:r>
              <a:rPr lang="en-US" dirty="0" err="1" smtClean="0"/>
              <a:t>Arrhythmogenic</a:t>
            </a:r>
            <a:r>
              <a:rPr lang="en-US" dirty="0" smtClean="0"/>
              <a:t> </a:t>
            </a:r>
            <a:r>
              <a:rPr lang="en-US" dirty="0"/>
              <a:t>right ventricular </a:t>
            </a:r>
            <a:r>
              <a:rPr lang="en-US" dirty="0" smtClean="0"/>
              <a:t>dysplasia 2</a:t>
            </a:r>
          </a:p>
          <a:p>
            <a:pPr lvl="1"/>
            <a:r>
              <a:rPr lang="en-US" b="1" dirty="0" smtClean="0"/>
              <a:t>RYR3</a:t>
            </a:r>
            <a:r>
              <a:rPr lang="en-US" dirty="0" smtClean="0"/>
              <a:t>: brain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r="2631" b="2028"/>
          <a:stretch/>
        </p:blipFill>
        <p:spPr bwMode="auto">
          <a:xfrm>
            <a:off x="5715000" y="1752600"/>
            <a:ext cx="3148329" cy="42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662940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Lanner JT, </a:t>
            </a:r>
            <a:r>
              <a:rPr lang="en-US" sz="900" i="1" dirty="0"/>
              <a:t>et al</a:t>
            </a:r>
            <a:r>
              <a:rPr lang="en-US" sz="900" dirty="0"/>
              <a:t>. </a:t>
            </a:r>
            <a:r>
              <a:rPr lang="en-US" sz="900" i="1" dirty="0" smtClean="0"/>
              <a:t>Cold </a:t>
            </a:r>
            <a:r>
              <a:rPr lang="en-US" sz="900" i="1" dirty="0"/>
              <a:t>Spring </a:t>
            </a:r>
            <a:r>
              <a:rPr lang="en-US" sz="900" i="1" dirty="0" err="1"/>
              <a:t>Harb</a:t>
            </a:r>
            <a:r>
              <a:rPr lang="en-US" sz="900" i="1" dirty="0"/>
              <a:t> </a:t>
            </a:r>
            <a:r>
              <a:rPr lang="en-US" sz="900" i="1" dirty="0" err="1"/>
              <a:t>Perspect</a:t>
            </a:r>
            <a:r>
              <a:rPr lang="en-US" sz="900" i="1" dirty="0"/>
              <a:t> Biol</a:t>
            </a:r>
            <a:r>
              <a:rPr lang="en-US" sz="900" dirty="0"/>
              <a:t>. </a:t>
            </a:r>
            <a:r>
              <a:rPr lang="en-US" sz="900" dirty="0" smtClean="0"/>
              <a:t>2010.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822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Congenital Myopathies</a:t>
            </a:r>
            <a:endParaRPr lang="en-US" strike="sngStrike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55861603"/>
              </p:ext>
            </p:extLst>
          </p:nvPr>
        </p:nvGraphicFramePr>
        <p:xfrm>
          <a:off x="457200" y="2509520"/>
          <a:ext cx="8229600" cy="28346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343400"/>
                <a:gridCol w="3886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Disease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Gene(s)</a:t>
                      </a:r>
                      <a:r>
                        <a:rPr lang="en-US" sz="2400" baseline="0" dirty="0" smtClean="0"/>
                        <a:t> involved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Central core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RYR1</a:t>
                      </a:r>
                      <a:endParaRPr lang="en-US" b="1" i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Multi-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minicore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myopathy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SEPN1, RYR1</a:t>
                      </a:r>
                      <a:endParaRPr lang="en-US" b="1" i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Myotubular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entronuclear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myopathy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MTM1</a:t>
                      </a:r>
                      <a:r>
                        <a:rPr lang="en-US" b="1" i="0" dirty="0" smtClean="0"/>
                        <a:t>/</a:t>
                      </a:r>
                      <a:r>
                        <a:rPr lang="en-US" b="1" i="1" dirty="0" smtClean="0"/>
                        <a:t>DMN2, RYR1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Nemaline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myopathy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ACTA1</a:t>
                      </a:r>
                      <a:r>
                        <a:rPr lang="en-US" b="1" i="0" dirty="0" smtClean="0"/>
                        <a:t>,</a:t>
                      </a:r>
                      <a:r>
                        <a:rPr lang="en-US" b="1" i="0" baseline="0" dirty="0" smtClean="0"/>
                        <a:t> </a:t>
                      </a:r>
                      <a:r>
                        <a:rPr lang="en-US" b="1" i="1" baseline="0" dirty="0" smtClean="0"/>
                        <a:t>NEB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TPM3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TPM2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TNNT1</a:t>
                      </a:r>
                      <a:endParaRPr lang="en-US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Cap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TPM2</a:t>
                      </a:r>
                      <a:r>
                        <a:rPr lang="en-US" b="1" i="0" dirty="0" smtClean="0"/>
                        <a:t>, </a:t>
                      </a:r>
                      <a:r>
                        <a:rPr lang="en-US" b="1" i="1" dirty="0" smtClean="0"/>
                        <a:t>TPM3</a:t>
                      </a:r>
                      <a:r>
                        <a:rPr lang="en-US" b="1" i="0" dirty="0" smtClean="0"/>
                        <a:t>,</a:t>
                      </a:r>
                      <a:r>
                        <a:rPr lang="en-US" b="1" i="0" baseline="0" dirty="0" smtClean="0"/>
                        <a:t> </a:t>
                      </a:r>
                      <a:r>
                        <a:rPr lang="en-US" b="1" i="1" baseline="0" dirty="0" smtClean="0"/>
                        <a:t>ACTA1</a:t>
                      </a:r>
                      <a:endParaRPr lang="en-US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Congenital fiber type disproportion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TPM3</a:t>
                      </a:r>
                      <a:r>
                        <a:rPr lang="en-US" b="1" i="0" dirty="0" smtClean="0"/>
                        <a:t>,</a:t>
                      </a:r>
                      <a:r>
                        <a:rPr lang="en-US" b="1" i="1" baseline="0" dirty="0" smtClean="0"/>
                        <a:t> RYR1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ACTA1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TPM2</a:t>
                      </a:r>
                      <a:r>
                        <a:rPr lang="en-US" b="1" i="0" baseline="0" dirty="0" smtClean="0"/>
                        <a:t>,</a:t>
                      </a:r>
                      <a:r>
                        <a:rPr lang="en-US" b="1" i="1" baseline="0" dirty="0" smtClean="0"/>
                        <a:t> SEPN1</a:t>
                      </a:r>
                      <a:endParaRPr lang="en-US" b="1" i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073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Congenital Fiber Type Disproportion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“There has been more debate about the features that define CFTD than with any other congenital </a:t>
            </a:r>
            <a:r>
              <a:rPr lang="en-US" dirty="0" err="1" smtClean="0"/>
              <a:t>myopathy</a:t>
            </a:r>
            <a:r>
              <a:rPr lang="en-US" dirty="0" smtClean="0"/>
              <a:t>”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Fiber size disproportion</a:t>
            </a:r>
            <a:endParaRPr lang="en-US" dirty="0"/>
          </a:p>
          <a:p>
            <a:pPr lvl="1"/>
            <a:r>
              <a:rPr lang="en-US" dirty="0" smtClean="0"/>
              <a:t>12% (Brooke MH, 1973)  </a:t>
            </a:r>
          </a:p>
          <a:p>
            <a:pPr lvl="1"/>
            <a:r>
              <a:rPr lang="en-US" dirty="0" smtClean="0"/>
              <a:t>25% (Brooke MH, 1990; </a:t>
            </a:r>
            <a:r>
              <a:rPr lang="en-US" dirty="0" err="1"/>
              <a:t>Dubowitz</a:t>
            </a:r>
            <a:r>
              <a:rPr lang="en-US" dirty="0"/>
              <a:t> </a:t>
            </a:r>
            <a:r>
              <a:rPr lang="en-US" dirty="0" smtClean="0"/>
              <a:t>V, 1995)</a:t>
            </a:r>
          </a:p>
          <a:p>
            <a:endParaRPr lang="en-US" dirty="0" smtClean="0"/>
          </a:p>
          <a:p>
            <a:r>
              <a:rPr lang="en-US" dirty="0" smtClean="0"/>
              <a:t>Type </a:t>
            </a:r>
            <a:r>
              <a:rPr lang="en-US" dirty="0"/>
              <a:t>1 </a:t>
            </a:r>
            <a:r>
              <a:rPr lang="en-US" dirty="0" smtClean="0"/>
              <a:t>smallness and predominance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Must exclude all other forms of congenital myopathy</a:t>
            </a:r>
          </a:p>
          <a:p>
            <a:endParaRPr lang="en-US" dirty="0"/>
          </a:p>
          <a:p>
            <a:r>
              <a:rPr lang="en-US" dirty="0" smtClean="0"/>
              <a:t>Develop features of another diagnosis with time?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CFTD 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Floppy babies</a:t>
            </a:r>
          </a:p>
          <a:p>
            <a:endParaRPr lang="en-US" dirty="0" smtClean="0"/>
          </a:p>
          <a:p>
            <a:r>
              <a:rPr lang="en-US" dirty="0" smtClean="0"/>
              <a:t>Weakness of limbs, neck, trunk, facial muscles </a:t>
            </a:r>
          </a:p>
          <a:p>
            <a:endParaRPr lang="en-US" dirty="0" smtClean="0"/>
          </a:p>
          <a:p>
            <a:r>
              <a:rPr lang="en-US" dirty="0" smtClean="0"/>
              <a:t>May have elongated face, high arched palate, contractures</a:t>
            </a:r>
          </a:p>
          <a:p>
            <a:endParaRPr lang="en-US" dirty="0" smtClean="0"/>
          </a:p>
          <a:p>
            <a:r>
              <a:rPr lang="en-US" dirty="0" smtClean="0"/>
              <a:t>Congenital hip dislocation, torticollis, </a:t>
            </a:r>
            <a:r>
              <a:rPr lang="en-US" b="1" dirty="0" smtClean="0"/>
              <a:t>scoliosis</a:t>
            </a:r>
          </a:p>
          <a:p>
            <a:endParaRPr lang="en-US" b="1" dirty="0" smtClean="0"/>
          </a:p>
          <a:p>
            <a:r>
              <a:rPr lang="en-US" dirty="0" smtClean="0"/>
              <a:t>Variable course, usually improve with age</a:t>
            </a:r>
          </a:p>
          <a:p>
            <a:endParaRPr lang="en-US" dirty="0" smtClean="0"/>
          </a:p>
          <a:p>
            <a:r>
              <a:rPr lang="en-US" dirty="0" err="1" smtClean="0"/>
              <a:t>Cardiomyopathy</a:t>
            </a:r>
            <a:r>
              <a:rPr lang="en-US" dirty="0" smtClean="0"/>
              <a:t> very rare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9019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ongenital myopathies are heterogeneous disorders</a:t>
            </a:r>
          </a:p>
          <a:p>
            <a:endParaRPr lang="en-US" dirty="0"/>
          </a:p>
          <a:p>
            <a:r>
              <a:rPr lang="en-US" dirty="0" smtClean="0"/>
              <a:t>Diagnoses made with a combination of clinical history, histology, </a:t>
            </a:r>
            <a:r>
              <a:rPr lang="en-US" dirty="0" err="1" smtClean="0"/>
              <a:t>histochemistry</a:t>
            </a:r>
            <a:r>
              <a:rPr lang="en-US" dirty="0" smtClean="0"/>
              <a:t>, electron microscopy</a:t>
            </a:r>
          </a:p>
          <a:p>
            <a:endParaRPr lang="en-US" dirty="0"/>
          </a:p>
          <a:p>
            <a:r>
              <a:rPr lang="en-US" dirty="0" smtClean="0"/>
              <a:t>Many have characteristic and/or defining mutations</a:t>
            </a:r>
          </a:p>
          <a:p>
            <a:pPr lvl="1"/>
            <a:r>
              <a:rPr lang="en-US" dirty="0" smtClean="0"/>
              <a:t>Still being identified</a:t>
            </a:r>
          </a:p>
          <a:p>
            <a:endParaRPr lang="en-US" dirty="0"/>
          </a:p>
          <a:p>
            <a:r>
              <a:rPr lang="en-US" dirty="0" smtClean="0"/>
              <a:t>CFTD is a “diagnosis of exclusion”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928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027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smtClean="0"/>
              <a:t>Journal articles</a:t>
            </a:r>
          </a:p>
          <a:p>
            <a:r>
              <a:rPr lang="en-US" sz="1600" dirty="0" smtClean="0"/>
              <a:t>Brooke </a:t>
            </a:r>
            <a:r>
              <a:rPr lang="en-US" sz="1600" dirty="0"/>
              <a:t>MH. Congenital fiber type disproportion. In: </a:t>
            </a:r>
            <a:r>
              <a:rPr lang="en-US" sz="1600" dirty="0" err="1"/>
              <a:t>Kakulas</a:t>
            </a:r>
            <a:r>
              <a:rPr lang="en-US" sz="1600" dirty="0"/>
              <a:t> </a:t>
            </a:r>
            <a:r>
              <a:rPr lang="en-US" sz="1600" dirty="0" smtClean="0"/>
              <a:t>BA, ed</a:t>
            </a:r>
            <a:r>
              <a:rPr lang="en-US" sz="1600" dirty="0"/>
              <a:t>. Clinical studies in myology. Proceedings of the 2nd </a:t>
            </a:r>
            <a:r>
              <a:rPr lang="en-US" sz="1600" dirty="0" smtClean="0"/>
              <a:t>International Congress </a:t>
            </a:r>
            <a:r>
              <a:rPr lang="en-US" sz="1600" dirty="0"/>
              <a:t>on Muscle Diseases, held in Perth, Australia, Nov. </a:t>
            </a:r>
            <a:r>
              <a:rPr lang="en-US" sz="1600" dirty="0" smtClean="0"/>
              <a:t>22–29</a:t>
            </a:r>
            <a:r>
              <a:rPr lang="en-US" sz="1600" dirty="0"/>
              <a:t>, 1971. </a:t>
            </a:r>
            <a:r>
              <a:rPr lang="en-US" sz="1600" i="1" dirty="0" err="1"/>
              <a:t>Experta</a:t>
            </a:r>
            <a:r>
              <a:rPr lang="en-US" sz="1600" i="1" dirty="0"/>
              <a:t> </a:t>
            </a:r>
            <a:r>
              <a:rPr lang="en-US" sz="1600" i="1" dirty="0" err="1"/>
              <a:t>Medica</a:t>
            </a:r>
            <a:r>
              <a:rPr lang="en-US" sz="1600" i="1" dirty="0"/>
              <a:t> </a:t>
            </a:r>
            <a:r>
              <a:rPr lang="en-US" sz="1600" dirty="0" smtClean="0"/>
              <a:t>1973:147–59.</a:t>
            </a:r>
          </a:p>
          <a:p>
            <a:r>
              <a:rPr lang="en-US" sz="1600" dirty="0"/>
              <a:t>Brooke MH. Congenital fiber type disproportion. (Abstract). </a:t>
            </a:r>
            <a:r>
              <a:rPr lang="en-US" sz="1600" dirty="0" smtClean="0"/>
              <a:t>J </a:t>
            </a:r>
            <a:r>
              <a:rPr lang="en-US" sz="1600" dirty="0" err="1" smtClean="0"/>
              <a:t>Neurol</a:t>
            </a:r>
            <a:r>
              <a:rPr lang="en-US" sz="1600" dirty="0" smtClean="0"/>
              <a:t> </a:t>
            </a:r>
            <a:r>
              <a:rPr lang="en-US" sz="1600" dirty="0" err="1"/>
              <a:t>Sci</a:t>
            </a:r>
            <a:r>
              <a:rPr lang="en-US" sz="1600" dirty="0"/>
              <a:t> </a:t>
            </a:r>
            <a:r>
              <a:rPr lang="en-US" sz="1600" dirty="0" smtClean="0"/>
              <a:t>1990;98:100.</a:t>
            </a:r>
          </a:p>
          <a:p>
            <a:r>
              <a:rPr lang="en-US" sz="1600" dirty="0" smtClean="0"/>
              <a:t>Camacho </a:t>
            </a:r>
            <a:r>
              <a:rPr lang="en-US" sz="1600" dirty="0"/>
              <a:t>A, </a:t>
            </a:r>
            <a:r>
              <a:rPr lang="en-US" sz="1600" i="1" dirty="0"/>
              <a:t>et al</a:t>
            </a:r>
            <a:r>
              <a:rPr lang="en-US" sz="1600" dirty="0"/>
              <a:t>.  Clinical and histologic changes in the follow-up of a congenital myopathy.  </a:t>
            </a:r>
            <a:r>
              <a:rPr lang="en-US" sz="1600" i="1" dirty="0" err="1"/>
              <a:t>Pediatr</a:t>
            </a:r>
            <a:r>
              <a:rPr lang="en-US" sz="1600" i="1" dirty="0"/>
              <a:t> Neurol</a:t>
            </a:r>
            <a:r>
              <a:rPr lang="en-US" sz="1600" dirty="0"/>
              <a:t>. </a:t>
            </a:r>
            <a:r>
              <a:rPr lang="en-US" sz="1600" dirty="0" smtClean="0"/>
              <a:t>2005 Aug;33(2</a:t>
            </a:r>
            <a:r>
              <a:rPr lang="en-US" sz="1600" dirty="0"/>
              <a:t>):139-41. </a:t>
            </a:r>
            <a:endParaRPr lang="en-US" sz="1600" dirty="0" smtClean="0"/>
          </a:p>
          <a:p>
            <a:r>
              <a:rPr lang="en-US" sz="1600" dirty="0" smtClean="0"/>
              <a:t>Clarke </a:t>
            </a:r>
            <a:r>
              <a:rPr lang="en-US" sz="1600" dirty="0"/>
              <a:t>NF. Congenital fiber-type disproportion. </a:t>
            </a:r>
            <a:r>
              <a:rPr lang="en-US" sz="1600" i="1" dirty="0" err="1"/>
              <a:t>Semin</a:t>
            </a:r>
            <a:r>
              <a:rPr lang="en-US" sz="1600" i="1" dirty="0"/>
              <a:t> </a:t>
            </a:r>
            <a:r>
              <a:rPr lang="en-US" sz="1600" i="1" dirty="0" err="1"/>
              <a:t>Pediatr</a:t>
            </a:r>
            <a:r>
              <a:rPr lang="en-US" sz="1600" i="1" dirty="0"/>
              <a:t> Neurol</a:t>
            </a:r>
            <a:r>
              <a:rPr lang="en-US" sz="1600" dirty="0"/>
              <a:t>. 2011 Dec;18(4):</a:t>
            </a:r>
            <a:r>
              <a:rPr lang="en-US" sz="1600" dirty="0" smtClean="0"/>
              <a:t>264-71.</a:t>
            </a:r>
          </a:p>
          <a:p>
            <a:r>
              <a:rPr lang="en-US" sz="1600" dirty="0" smtClean="0"/>
              <a:t>Clarke NF.  Congenital</a:t>
            </a:r>
            <a:r>
              <a:rPr lang="en-US" sz="1600" dirty="0"/>
              <a:t> </a:t>
            </a:r>
            <a:r>
              <a:rPr lang="en-US" sz="1600" dirty="0" err="1"/>
              <a:t>fibre</a:t>
            </a:r>
            <a:r>
              <a:rPr lang="en-US" sz="1600" dirty="0"/>
              <a:t> type disproportion--a syndrome at the crossroads of the </a:t>
            </a:r>
            <a:r>
              <a:rPr lang="en-US" sz="1600" dirty="0" err="1"/>
              <a:t>congenitalmyopathies</a:t>
            </a:r>
            <a:r>
              <a:rPr lang="en-US" sz="1600" dirty="0" smtClean="0"/>
              <a:t>. </a:t>
            </a:r>
            <a:r>
              <a:rPr lang="en-US" sz="1600" i="1" dirty="0" err="1" smtClean="0"/>
              <a:t>Neuromuscul</a:t>
            </a:r>
            <a:r>
              <a:rPr lang="en-US" sz="1600" i="1" dirty="0"/>
              <a:t> </a:t>
            </a:r>
            <a:r>
              <a:rPr lang="en-US" sz="1600" i="1" dirty="0" err="1" smtClean="0"/>
              <a:t>Disord</a:t>
            </a:r>
            <a:r>
              <a:rPr lang="en-US" sz="1600" dirty="0"/>
              <a:t>. 2011 Apr;21(4):252-3.</a:t>
            </a:r>
          </a:p>
          <a:p>
            <a:r>
              <a:rPr lang="en-US" sz="1600" dirty="0" smtClean="0"/>
              <a:t>Clarke </a:t>
            </a:r>
            <a:r>
              <a:rPr lang="en-US" sz="1600" dirty="0"/>
              <a:t>NF, </a:t>
            </a:r>
            <a:r>
              <a:rPr lang="en-US" sz="1600" i="1" dirty="0"/>
              <a:t>et al</a:t>
            </a:r>
            <a:r>
              <a:rPr lang="en-US" sz="1600" dirty="0"/>
              <a:t>.  Cap disease due to mutation of the beta-</a:t>
            </a:r>
            <a:r>
              <a:rPr lang="en-US" sz="1600" dirty="0" err="1"/>
              <a:t>tropomyosin</a:t>
            </a:r>
            <a:r>
              <a:rPr lang="en-US" sz="1600" dirty="0"/>
              <a:t> gene (TPM2). </a:t>
            </a:r>
            <a:r>
              <a:rPr lang="en-US" sz="1600" i="1" dirty="0" err="1"/>
              <a:t>Neuromuscul</a:t>
            </a:r>
            <a:r>
              <a:rPr lang="en-US" sz="1600" i="1" dirty="0"/>
              <a:t> Disord</a:t>
            </a:r>
            <a:r>
              <a:rPr lang="en-US" sz="1600" dirty="0"/>
              <a:t>. </a:t>
            </a:r>
            <a:r>
              <a:rPr lang="en-US" sz="1600" dirty="0" smtClean="0"/>
              <a:t>2009 May;19(5</a:t>
            </a:r>
            <a:r>
              <a:rPr lang="en-US" sz="1600" dirty="0"/>
              <a:t>):348-51. </a:t>
            </a:r>
            <a:endParaRPr lang="en-US" sz="1600" dirty="0" smtClean="0"/>
          </a:p>
          <a:p>
            <a:r>
              <a:rPr lang="en-US" sz="1600" dirty="0" smtClean="0"/>
              <a:t>Clarke NF, North KN. Congenital fiber type disproportion—30 years on. </a:t>
            </a:r>
            <a:r>
              <a:rPr lang="en-US" sz="1600" i="1" dirty="0" smtClean="0"/>
              <a:t>J </a:t>
            </a:r>
            <a:r>
              <a:rPr lang="en-US" sz="1600" i="1" dirty="0" err="1" smtClean="0"/>
              <a:t>Neuropathol</a:t>
            </a:r>
            <a:r>
              <a:rPr lang="en-US" sz="1600" i="1" dirty="0" smtClean="0"/>
              <a:t> Exp Neurol</a:t>
            </a:r>
            <a:r>
              <a:rPr lang="en-US" sz="1600" dirty="0" smtClean="0"/>
              <a:t>. 2003 Oct;62(10):977-8	</a:t>
            </a:r>
          </a:p>
          <a:p>
            <a:r>
              <a:rPr lang="en-US" sz="1600" dirty="0"/>
              <a:t>Hung RM, </a:t>
            </a:r>
            <a:r>
              <a:rPr lang="en-US" sz="1600" i="1" dirty="0"/>
              <a:t>et al</a:t>
            </a:r>
            <a:r>
              <a:rPr lang="en-US" sz="1600" dirty="0"/>
              <a:t>.  Cap myopathy caused by a mutation of the skeletal alpha-actin gene ACTA1.  </a:t>
            </a:r>
            <a:r>
              <a:rPr lang="en-US" sz="1600" i="1" dirty="0" err="1"/>
              <a:t>Neuromuscul</a:t>
            </a:r>
            <a:r>
              <a:rPr lang="en-US" sz="1600" i="1" dirty="0"/>
              <a:t> </a:t>
            </a:r>
            <a:r>
              <a:rPr lang="en-US" sz="1600" i="1" dirty="0" err="1"/>
              <a:t>Disord</a:t>
            </a:r>
            <a:r>
              <a:rPr lang="en-US" sz="1600" dirty="0"/>
              <a:t>. 2010 Apr;20(4):238-40.</a:t>
            </a:r>
          </a:p>
          <a:p>
            <a:pPr marL="0" indent="0">
              <a:buNone/>
            </a:pPr>
            <a:endParaRPr lang="en-US" sz="1600" dirty="0" smtClean="0"/>
          </a:p>
          <a:p>
            <a:pPr fontAlgn="base">
              <a:buNone/>
            </a:pPr>
            <a:endParaRPr lang="en-US" sz="1600" dirty="0"/>
          </a:p>
          <a:p>
            <a:pPr fontAlgn="base"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fontAlgn="base"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fontAlgn="base">
              <a:buNone/>
            </a:pPr>
            <a:endParaRPr lang="en-US" sz="1600" dirty="0"/>
          </a:p>
          <a:p>
            <a:pPr fontAlgn="base"/>
            <a:endParaRPr lang="en-US" sz="1600" b="1" dirty="0"/>
          </a:p>
          <a:p>
            <a:pPr fontAlgn="base">
              <a:buNone/>
            </a:pPr>
            <a:endParaRPr lang="en-US" sz="1600" dirty="0"/>
          </a:p>
          <a:p>
            <a:pPr fontAlgn="base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036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smtClean="0"/>
              <a:t>Journal articles (continued)</a:t>
            </a:r>
          </a:p>
          <a:p>
            <a:r>
              <a:rPr lang="en-US" sz="1600" dirty="0"/>
              <a:t>Lanner JT, </a:t>
            </a:r>
            <a:r>
              <a:rPr lang="en-US" sz="1600" i="1" dirty="0"/>
              <a:t>et al</a:t>
            </a:r>
            <a:r>
              <a:rPr lang="en-US" sz="1600" dirty="0"/>
              <a:t>.  Ryanodine receptors: structure, expression, molecular details, and function in calcium release.  </a:t>
            </a:r>
            <a:r>
              <a:rPr lang="en-US" sz="1600" i="1" dirty="0"/>
              <a:t>Cold Spring </a:t>
            </a:r>
            <a:r>
              <a:rPr lang="en-US" sz="1600" i="1" dirty="0" err="1"/>
              <a:t>Harb</a:t>
            </a:r>
            <a:r>
              <a:rPr lang="en-US" sz="1600" i="1" dirty="0"/>
              <a:t> </a:t>
            </a:r>
            <a:r>
              <a:rPr lang="en-US" sz="1600" i="1" dirty="0" err="1"/>
              <a:t>Perspect</a:t>
            </a:r>
            <a:r>
              <a:rPr lang="en-US" sz="1600" i="1" dirty="0"/>
              <a:t> Biol</a:t>
            </a:r>
            <a:r>
              <a:rPr lang="en-US" sz="1600" dirty="0"/>
              <a:t>. 2010 Nov;2(11):a003996. </a:t>
            </a:r>
            <a:endParaRPr lang="en-US" sz="1600" b="1" dirty="0" smtClean="0"/>
          </a:p>
          <a:p>
            <a:r>
              <a:rPr lang="en-US" sz="1600" dirty="0" smtClean="0"/>
              <a:t>North KN. Clinical approach to the diagnosis of congenital </a:t>
            </a:r>
            <a:r>
              <a:rPr lang="en-US" sz="1600" dirty="0" err="1" smtClean="0"/>
              <a:t>myopathies</a:t>
            </a:r>
            <a:r>
              <a:rPr lang="en-US" sz="1600" dirty="0" smtClean="0"/>
              <a:t>. </a:t>
            </a:r>
            <a:r>
              <a:rPr lang="en-US" sz="1600" i="1" dirty="0" err="1" smtClean="0"/>
              <a:t>Semin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Pediatr</a:t>
            </a:r>
            <a:r>
              <a:rPr lang="en-US" sz="1600" i="1" dirty="0" smtClean="0"/>
              <a:t> Neurol</a:t>
            </a:r>
            <a:r>
              <a:rPr lang="en-US" sz="1600" dirty="0" smtClean="0"/>
              <a:t>. 2011 Dec;18(4):216-20.</a:t>
            </a:r>
          </a:p>
          <a:p>
            <a:r>
              <a:rPr lang="en-US" sz="1600" dirty="0" err="1" smtClean="0"/>
              <a:t>Ohlsson</a:t>
            </a:r>
            <a:r>
              <a:rPr lang="en-US" sz="1600" dirty="0" smtClean="0"/>
              <a:t> </a:t>
            </a:r>
            <a:r>
              <a:rPr lang="en-US" sz="1600" dirty="0"/>
              <a:t>M, </a:t>
            </a:r>
            <a:r>
              <a:rPr lang="en-US" sz="1600" i="1" dirty="0"/>
              <a:t>et al. </a:t>
            </a:r>
            <a:r>
              <a:rPr lang="en-US" sz="1600" dirty="0"/>
              <a:t>TPM3 mutation in one of the original cases of cap disease. </a:t>
            </a:r>
            <a:r>
              <a:rPr lang="en-US" sz="1600" i="1" dirty="0"/>
              <a:t>Neurology.</a:t>
            </a:r>
            <a:r>
              <a:rPr lang="en-US" sz="1600" dirty="0"/>
              <a:t> 2009 Jun 2;72(22):1961-3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Robinson </a:t>
            </a:r>
            <a:r>
              <a:rPr lang="en-US" sz="1600" dirty="0"/>
              <a:t>R, Carpenter D, Shaw MA, </a:t>
            </a:r>
            <a:r>
              <a:rPr lang="en-US" sz="1600" dirty="0" err="1"/>
              <a:t>Halsall</a:t>
            </a:r>
            <a:r>
              <a:rPr lang="en-US" sz="1600" dirty="0"/>
              <a:t> J, Hopkins </a:t>
            </a:r>
            <a:r>
              <a:rPr lang="en-US" sz="1600" dirty="0" smtClean="0"/>
              <a:t>P.  Mutations </a:t>
            </a:r>
            <a:r>
              <a:rPr lang="en-US" sz="1600" dirty="0"/>
              <a:t>in RYR1 in malignant hyperthermia and central core </a:t>
            </a:r>
            <a:r>
              <a:rPr lang="en-US" sz="1600" dirty="0" smtClean="0"/>
              <a:t>disease.  </a:t>
            </a:r>
            <a:r>
              <a:rPr lang="en-US" sz="1600" i="1" dirty="0" smtClean="0"/>
              <a:t>Hum </a:t>
            </a:r>
            <a:r>
              <a:rPr lang="en-US" sz="1600" i="1" dirty="0" err="1"/>
              <a:t>Mutat</a:t>
            </a:r>
            <a:r>
              <a:rPr lang="en-US" sz="1600" dirty="0"/>
              <a:t>. 2006 Oct;27(10):977-89</a:t>
            </a:r>
            <a:r>
              <a:rPr lang="en-US" sz="1600" dirty="0" smtClean="0"/>
              <a:t>.</a:t>
            </a:r>
          </a:p>
          <a:p>
            <a:pPr fontAlgn="base"/>
            <a:r>
              <a:rPr lang="en-US" sz="1600" dirty="0" smtClean="0"/>
              <a:t>Vogel H, </a:t>
            </a:r>
            <a:r>
              <a:rPr lang="en-US" sz="1600" dirty="0" err="1" smtClean="0"/>
              <a:t>Zamecnik</a:t>
            </a:r>
            <a:r>
              <a:rPr lang="en-US" sz="1600" dirty="0" smtClean="0"/>
              <a:t> J. Diagnostic </a:t>
            </a:r>
            <a:r>
              <a:rPr lang="en-US" sz="1600" dirty="0" err="1" smtClean="0"/>
              <a:t>immunohistology</a:t>
            </a:r>
            <a:r>
              <a:rPr lang="en-US" sz="1600" dirty="0" smtClean="0"/>
              <a:t> of muscle diseases.  </a:t>
            </a:r>
            <a:r>
              <a:rPr lang="en-US" sz="1600" i="1" dirty="0" smtClean="0"/>
              <a:t>J </a:t>
            </a:r>
            <a:r>
              <a:rPr lang="en-US" sz="1600" i="1" dirty="0" err="1" smtClean="0"/>
              <a:t>Neuropathol</a:t>
            </a:r>
            <a:r>
              <a:rPr lang="en-US" sz="1600" i="1" dirty="0" smtClean="0"/>
              <a:t> Exp Neurol.</a:t>
            </a:r>
            <a:r>
              <a:rPr lang="en-US" sz="1600" dirty="0" smtClean="0"/>
              <a:t> 2005 Mar;64(3):181-93.</a:t>
            </a:r>
          </a:p>
          <a:p>
            <a:pPr fontAlgn="base"/>
            <a:r>
              <a:rPr lang="en-US" sz="1600" dirty="0" smtClean="0"/>
              <a:t>Zhou </a:t>
            </a:r>
            <a:r>
              <a:rPr lang="en-US" sz="1600" dirty="0"/>
              <a:t>H, </a:t>
            </a:r>
            <a:r>
              <a:rPr lang="en-US" sz="1600" i="1" dirty="0"/>
              <a:t>et </a:t>
            </a:r>
            <a:r>
              <a:rPr lang="en-US" sz="1600" i="1" dirty="0" smtClean="0"/>
              <a:t>al.</a:t>
            </a:r>
            <a:r>
              <a:rPr lang="en-US" sz="1600" dirty="0" smtClean="0"/>
              <a:t>  Molecular</a:t>
            </a:r>
            <a:r>
              <a:rPr lang="en-US" sz="1600" dirty="0"/>
              <a:t> mechanisms and phenotypic variation in RYR1-related </a:t>
            </a:r>
            <a:r>
              <a:rPr lang="en-US" sz="1600" dirty="0" smtClean="0"/>
              <a:t>congenital myopathies. </a:t>
            </a:r>
            <a:r>
              <a:rPr lang="en-US" sz="1600" i="1" dirty="0"/>
              <a:t>Brain</a:t>
            </a:r>
            <a:r>
              <a:rPr lang="en-US" sz="1600" dirty="0"/>
              <a:t>. 2007 </a:t>
            </a:r>
            <a:r>
              <a:rPr lang="en-US" sz="1600" dirty="0" smtClean="0"/>
              <a:t>Aug;130(</a:t>
            </a:r>
            <a:r>
              <a:rPr lang="en-US" sz="1600" dirty="0" err="1" smtClean="0"/>
              <a:t>Pt</a:t>
            </a:r>
            <a:r>
              <a:rPr lang="en-US" sz="1600" dirty="0" smtClean="0"/>
              <a:t> </a:t>
            </a:r>
            <a:r>
              <a:rPr lang="en-US" sz="1600" dirty="0"/>
              <a:t>8):2024-36. </a:t>
            </a:r>
            <a:endParaRPr lang="en-US" sz="1600" dirty="0" smtClean="0"/>
          </a:p>
          <a:p>
            <a:pPr>
              <a:buNone/>
            </a:pPr>
            <a:r>
              <a:rPr lang="en-US" sz="1600" b="1" dirty="0" smtClean="0"/>
              <a:t>Texts</a:t>
            </a:r>
          </a:p>
          <a:p>
            <a:r>
              <a:rPr lang="en-US" sz="1600" dirty="0" err="1" smtClean="0"/>
              <a:t>Dubowitz</a:t>
            </a:r>
            <a:r>
              <a:rPr lang="en-US" sz="1600" dirty="0" smtClean="0"/>
              <a:t> V, </a:t>
            </a:r>
            <a:r>
              <a:rPr lang="en-US" sz="1600" dirty="0"/>
              <a:t>CA </a:t>
            </a:r>
            <a:r>
              <a:rPr lang="en-US" sz="1600" dirty="0" err="1" smtClean="0"/>
              <a:t>Sewry</a:t>
            </a:r>
            <a:r>
              <a:rPr lang="en-US" sz="1600" dirty="0" smtClean="0"/>
              <a:t> CA.  </a:t>
            </a:r>
            <a:r>
              <a:rPr lang="en-US" sz="1600" i="1" dirty="0" smtClean="0"/>
              <a:t>Muscle </a:t>
            </a:r>
            <a:r>
              <a:rPr lang="en-US" sz="1600" i="1" dirty="0"/>
              <a:t>Biopsy: A Practical </a:t>
            </a:r>
            <a:r>
              <a:rPr lang="en-US" sz="1600" i="1" dirty="0" smtClean="0"/>
              <a:t>Approach, 3</a:t>
            </a:r>
            <a:r>
              <a:rPr lang="en-US" sz="1600" i="1" baseline="30000" dirty="0" smtClean="0"/>
              <a:t>rd</a:t>
            </a:r>
            <a:r>
              <a:rPr lang="en-US" sz="1600" i="1" dirty="0" smtClean="0"/>
              <a:t> ed</a:t>
            </a:r>
            <a:r>
              <a:rPr lang="en-US" sz="1600" dirty="0" smtClean="0"/>
              <a:t>. Philadelphia: Saunders </a:t>
            </a:r>
            <a:r>
              <a:rPr lang="en-US" sz="1600" dirty="0"/>
              <a:t>Elsevier, 2007</a:t>
            </a:r>
            <a:r>
              <a:rPr lang="en-US" sz="1600" dirty="0" smtClean="0"/>
              <a:t>.</a:t>
            </a:r>
            <a:endParaRPr lang="en-US" sz="1600" dirty="0"/>
          </a:p>
          <a:p>
            <a:r>
              <a:rPr lang="en-US" sz="1600" dirty="0" err="1"/>
              <a:t>Dubowitz</a:t>
            </a:r>
            <a:r>
              <a:rPr lang="en-US" sz="1600" dirty="0"/>
              <a:t> </a:t>
            </a:r>
            <a:r>
              <a:rPr lang="en-US" sz="1600" dirty="0" smtClean="0"/>
              <a:t>V.  </a:t>
            </a:r>
            <a:r>
              <a:rPr lang="en-US" sz="1600" i="1" dirty="0" smtClean="0"/>
              <a:t>Muscle </a:t>
            </a:r>
            <a:r>
              <a:rPr lang="en-US" sz="1600" i="1" dirty="0"/>
              <a:t>disorders in </a:t>
            </a:r>
            <a:r>
              <a:rPr lang="en-US" sz="1600" i="1" dirty="0" smtClean="0"/>
              <a:t>childhood, 2</a:t>
            </a:r>
            <a:r>
              <a:rPr lang="en-US" sz="1600" i="1" baseline="30000" dirty="0" smtClean="0"/>
              <a:t>nd</a:t>
            </a:r>
            <a:r>
              <a:rPr lang="en-US" sz="1600" i="1" dirty="0" smtClean="0"/>
              <a:t> ed. </a:t>
            </a:r>
            <a:r>
              <a:rPr lang="en-US" sz="1600" dirty="0" smtClean="0"/>
              <a:t>London: </a:t>
            </a:r>
            <a:r>
              <a:rPr lang="en-US" sz="1600" dirty="0"/>
              <a:t>Saunders, </a:t>
            </a:r>
            <a:r>
              <a:rPr lang="en-US" sz="1600" dirty="0" smtClean="0"/>
              <a:t>1995.	</a:t>
            </a:r>
            <a:endParaRPr lang="en-US" sz="1600" dirty="0"/>
          </a:p>
          <a:p>
            <a:pPr fontAlgn="base">
              <a:buNone/>
            </a:pPr>
            <a:endParaRPr lang="en-US" sz="1600" dirty="0"/>
          </a:p>
          <a:p>
            <a:pPr fontAlgn="base"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fontAlgn="base"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fontAlgn="base">
              <a:buNone/>
            </a:pPr>
            <a:endParaRPr lang="en-US" sz="1600" dirty="0"/>
          </a:p>
          <a:p>
            <a:pPr fontAlgn="base"/>
            <a:endParaRPr lang="en-US" sz="1600" b="1" dirty="0"/>
          </a:p>
          <a:p>
            <a:pPr fontAlgn="base">
              <a:buNone/>
            </a:pPr>
            <a:endParaRPr lang="en-US" sz="1600" dirty="0"/>
          </a:p>
          <a:p>
            <a:pPr fontAlgn="base">
              <a:buNone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rogram  Cover 2012.jpg"/>
          <p:cNvPicPr>
            <a:picLocks noChangeAspect="1"/>
          </p:cNvPicPr>
          <p:nvPr/>
        </p:nvPicPr>
        <p:blipFill>
          <a:blip r:embed="rId2" cstate="print">
            <a:lum bright="2000"/>
          </a:blip>
          <a:srcRect/>
          <a:stretch>
            <a:fillRect/>
          </a:stretch>
        </p:blipFill>
        <p:spPr bwMode="auto">
          <a:xfrm>
            <a:off x="2057400" y="0"/>
            <a:ext cx="530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648200" y="1600201"/>
            <a:ext cx="4038600" cy="2819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r>
              <a:rPr lang="en-US" b="1" dirty="0" smtClean="0"/>
              <a:t>Laboratory Findings	</a:t>
            </a:r>
          </a:p>
          <a:p>
            <a:pPr lvl="1">
              <a:buFont typeface="Arial" pitchFamily="34" charset="0"/>
              <a:buNone/>
            </a:pPr>
            <a:r>
              <a:rPr lang="en-US" sz="2600" dirty="0" err="1" smtClean="0"/>
              <a:t>Creatine</a:t>
            </a:r>
            <a:r>
              <a:rPr lang="en-US" sz="2600" dirty="0" smtClean="0"/>
              <a:t> kinase</a:t>
            </a:r>
            <a:r>
              <a:rPr lang="en-US" sz="2600" dirty="0"/>
              <a:t> </a:t>
            </a:r>
            <a:r>
              <a:rPr lang="en-US" sz="2600" dirty="0" smtClean="0"/>
              <a:t>reported to be within normal limits for age</a:t>
            </a:r>
          </a:p>
          <a:p>
            <a:pPr lvl="1">
              <a:buFont typeface="Arial" pitchFamily="34" charset="0"/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Prior muscle biopsy in China</a:t>
            </a:r>
          </a:p>
          <a:p>
            <a:pPr marL="457200" lvl="1" indent="0">
              <a:buNone/>
            </a:pPr>
            <a:r>
              <a:rPr lang="en-US" sz="2600" dirty="0" smtClean="0"/>
              <a:t>“Abnormal”</a:t>
            </a:r>
            <a:r>
              <a:rPr lang="en-US" b="1" dirty="0"/>
              <a:t>	</a:t>
            </a:r>
          </a:p>
          <a:p>
            <a:pPr lvl="1">
              <a:buFont typeface="Arial" pitchFamily="34" charset="0"/>
              <a:buNone/>
            </a:pPr>
            <a:endParaRPr lang="en-US" dirty="0" smtClean="0"/>
          </a:p>
          <a:p>
            <a:pPr lvl="1">
              <a:buFont typeface="Arial" pitchFamily="34" charset="0"/>
              <a:buNone/>
            </a:pPr>
            <a:endParaRPr lang="en-US" dirty="0"/>
          </a:p>
          <a:p>
            <a:pPr lvl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7 y/o Chinese boy with mild scoliosis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600" b="1" dirty="0" smtClean="0"/>
              <a:t>Physical Exam</a:t>
            </a:r>
          </a:p>
          <a:p>
            <a:pPr lvl="1">
              <a:buNone/>
            </a:pPr>
            <a:r>
              <a:rPr lang="en-US" dirty="0" smtClean="0"/>
              <a:t>Non-</a:t>
            </a:r>
            <a:r>
              <a:rPr lang="en-US" dirty="0" err="1" smtClean="0"/>
              <a:t>dysmorphic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Normal cardiac exam</a:t>
            </a:r>
          </a:p>
          <a:p>
            <a:pPr lvl="1">
              <a:buNone/>
            </a:pPr>
            <a:r>
              <a:rPr lang="en-US" dirty="0" smtClean="0"/>
              <a:t>Cranial nerves were intact</a:t>
            </a:r>
          </a:p>
          <a:p>
            <a:pPr lvl="1">
              <a:buNone/>
            </a:pPr>
            <a:r>
              <a:rPr lang="en-US" dirty="0" smtClean="0"/>
              <a:t>Normal muscle bulk</a:t>
            </a:r>
          </a:p>
          <a:p>
            <a:pPr lvl="1">
              <a:buNone/>
            </a:pPr>
            <a:r>
              <a:rPr lang="en-US" dirty="0" smtClean="0"/>
              <a:t>Normal sensory exam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Mildly decreased tone</a:t>
            </a:r>
          </a:p>
          <a:p>
            <a:pPr lvl="1">
              <a:buNone/>
            </a:pPr>
            <a:r>
              <a:rPr lang="en-US" dirty="0" smtClean="0"/>
              <a:t>Mild weakness, </a:t>
            </a:r>
            <a:r>
              <a:rPr lang="en-US" dirty="0" err="1" smtClean="0"/>
              <a:t>prox</a:t>
            </a:r>
            <a:r>
              <a:rPr lang="en-US" dirty="0" smtClean="0"/>
              <a:t> &gt; </a:t>
            </a:r>
            <a:r>
              <a:rPr lang="en-US" dirty="0" err="1" smtClean="0"/>
              <a:t>dist</a:t>
            </a:r>
            <a:endParaRPr lang="en-US" dirty="0" smtClean="0"/>
          </a:p>
          <a:p>
            <a:pPr lvl="1">
              <a:buNone/>
            </a:pPr>
            <a:r>
              <a:rPr lang="en-US" dirty="0" err="1" smtClean="0"/>
              <a:t>Gowers</a:t>
            </a:r>
            <a:r>
              <a:rPr lang="en-US" dirty="0" smtClean="0"/>
              <a:t>’ sign</a:t>
            </a:r>
          </a:p>
          <a:p>
            <a:pPr lvl="1">
              <a:buNone/>
            </a:pPr>
            <a:r>
              <a:rPr lang="en-US" dirty="0" smtClean="0"/>
              <a:t>DTRs decreased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791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solidFill>
                  <a:srgbClr val="C00000"/>
                </a:solidFill>
              </a:rPr>
              <a:t>Biopsy of right </a:t>
            </a:r>
            <a:r>
              <a:rPr lang="en-US" sz="3200" b="1" dirty="0" err="1" smtClean="0">
                <a:solidFill>
                  <a:srgbClr val="C00000"/>
                </a:solidFill>
              </a:rPr>
              <a:t>vastus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lateralis</a:t>
            </a:r>
            <a:r>
              <a:rPr lang="en-US" sz="3200" b="1" dirty="0" smtClean="0">
                <a:solidFill>
                  <a:srgbClr val="C00000"/>
                </a:solidFill>
              </a:rPr>
              <a:t> muscle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7116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Ea.tif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5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6894"/>
            <a:ext cx="9144000" cy="6884894"/>
          </a:xfrm>
        </p:spPr>
      </p:pic>
      <p:sp>
        <p:nvSpPr>
          <p:cNvPr id="13" name="TextBox 12"/>
          <p:cNvSpPr txBox="1"/>
          <p:nvPr/>
        </p:nvSpPr>
        <p:spPr>
          <a:xfrm>
            <a:off x="0" y="6488668"/>
            <a:ext cx="6096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H&amp;E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7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0" y="-26895"/>
            <a:ext cx="9144000" cy="6884895"/>
          </a:xfr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9906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Tol</a:t>
            </a:r>
            <a:r>
              <a:rPr lang="en-US" b="1" dirty="0" smtClean="0">
                <a:solidFill>
                  <a:schemeClr val="bg1"/>
                </a:solidFill>
              </a:rPr>
              <a:t> Blue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6198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4">
                    <a14:imgEffect>
                      <a14:sharpenSoften amount="7000"/>
                    </a14:imgEffect>
                    <a14:imgEffect>
                      <a14:brightnessContrast bright="1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 rot="10800000" flipH="1" flipV="1">
            <a:off x="-1" y="-26895"/>
            <a:ext cx="9144000" cy="6884894"/>
          </a:xfr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15240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ATPase pH 4.2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6928" t="3309" r="21296"/>
          <a:stretch/>
        </p:blipFill>
        <p:spPr>
          <a:xfrm rot="10463871" flipH="1" flipV="1">
            <a:off x="-2270765" y="-609997"/>
            <a:ext cx="7745622" cy="78257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14:imgLayer r:embed="rId5">
                    <a14:imgEffect>
                      <a14:sharpenSoften amount="17000"/>
                    </a14:imgEffect>
                    <a14:imgEffect>
                      <a14:brightnessContrast bright="1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3434" t="21759" r="22807"/>
          <a:stretch/>
        </p:blipFill>
        <p:spPr>
          <a:xfrm rot="10800000" flipH="1" flipV="1">
            <a:off x="4572000" y="-1143000"/>
            <a:ext cx="5943242" cy="8001000"/>
          </a:xfrm>
        </p:spPr>
      </p:pic>
      <p:sp>
        <p:nvSpPr>
          <p:cNvPr id="4" name="TextBox 3"/>
          <p:cNvSpPr txBox="1"/>
          <p:nvPr/>
        </p:nvSpPr>
        <p:spPr>
          <a:xfrm>
            <a:off x="4572000" y="6488668"/>
            <a:ext cx="15240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ATPase pH 4.2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-381000"/>
            <a:ext cx="0" cy="7696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6488668"/>
            <a:ext cx="9906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Tol</a:t>
            </a:r>
            <a:r>
              <a:rPr lang="en-US" b="1" dirty="0" smtClean="0">
                <a:solidFill>
                  <a:schemeClr val="bg1"/>
                </a:solidFill>
              </a:rPr>
              <a:t> Blue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8420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richrome 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 flipH="1">
            <a:off x="-533400" y="0"/>
            <a:ext cx="9677400" cy="7286513"/>
          </a:xfrm>
        </p:spPr>
      </p:pic>
      <p:sp>
        <p:nvSpPr>
          <p:cNvPr id="13" name="TextBox 12"/>
          <p:cNvSpPr txBox="1"/>
          <p:nvPr/>
        </p:nvSpPr>
        <p:spPr>
          <a:xfrm>
            <a:off x="0" y="6488669"/>
            <a:ext cx="1905000" cy="369332"/>
          </a:xfrm>
          <a:prstGeom prst="rect">
            <a:avLst/>
          </a:prstGeom>
          <a:solidFill>
            <a:srgbClr val="292929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Gömöri</a:t>
            </a:r>
            <a:r>
              <a:rPr lang="en-US" b="1" dirty="0" smtClean="0">
                <a:solidFill>
                  <a:schemeClr val="bg1"/>
                </a:solidFill>
              </a:rPr>
              <a:t> trichrome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32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1605</Words>
  <Application>Microsoft Office PowerPoint</Application>
  <PresentationFormat>On-screen Show (4:3)</PresentationFormat>
  <Paragraphs>298</Paragraphs>
  <Slides>37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Slide 1</vt:lpstr>
      <vt:lpstr>DSS Case 1</vt:lpstr>
      <vt:lpstr>7 y/o Chinese boy with mild scoliosis</vt:lpstr>
      <vt:lpstr>7 y/o Chinese boy with mild scoliosis</vt:lpstr>
      <vt:lpstr>Slide 5</vt:lpstr>
      <vt:lpstr>Slide 6</vt:lpstr>
      <vt:lpstr>Slide 7</vt:lpstr>
      <vt:lpstr>Slide 8</vt:lpstr>
      <vt:lpstr>Slide 9</vt:lpstr>
      <vt:lpstr>Discussion</vt:lpstr>
      <vt:lpstr>Differential Diagnosis</vt:lpstr>
      <vt:lpstr>Quantification &amp; Morphometry</vt:lpstr>
      <vt:lpstr>Slide 13</vt:lpstr>
      <vt:lpstr>Slide 14</vt:lpstr>
      <vt:lpstr>Slide 15</vt:lpstr>
      <vt:lpstr>Slide 16</vt:lpstr>
      <vt:lpstr>Slide 17</vt:lpstr>
      <vt:lpstr>Additional Stains</vt:lpstr>
      <vt:lpstr>Dystrophin IHC Panel</vt:lpstr>
      <vt:lpstr>Ultrastructure Analysis</vt:lpstr>
      <vt:lpstr>Slide 21</vt:lpstr>
      <vt:lpstr>Slide 22</vt:lpstr>
      <vt:lpstr>Slide 23</vt:lpstr>
      <vt:lpstr>Summary of Findings</vt:lpstr>
      <vt:lpstr>Diagnosis</vt:lpstr>
      <vt:lpstr>Differential Diagnosis</vt:lpstr>
      <vt:lpstr>Genetics</vt:lpstr>
      <vt:lpstr>Genetics</vt:lpstr>
      <vt:lpstr>Genetics</vt:lpstr>
      <vt:lpstr>Ryanodine Receptor</vt:lpstr>
      <vt:lpstr>Congenital Myopathies</vt:lpstr>
      <vt:lpstr>Congenital Fiber Type Disproportion</vt:lpstr>
      <vt:lpstr>CFTD Clinical Features</vt:lpstr>
      <vt:lpstr>Summary</vt:lpstr>
      <vt:lpstr>References</vt:lpstr>
      <vt:lpstr>References</vt:lpstr>
      <vt:lpstr>Slide 37</vt:lpstr>
    </vt:vector>
  </TitlesOfParts>
  <Company>University of Michigan Hospital and Health Systems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Grand Rounds</dc:title>
  <dc:creator>kiosk user</dc:creator>
  <cp:lastModifiedBy>Karen Weber</cp:lastModifiedBy>
  <cp:revision>174</cp:revision>
  <cp:lastPrinted>2012-06-07T18:37:25Z</cp:lastPrinted>
  <dcterms:created xsi:type="dcterms:W3CDTF">2012-07-05T12:34:55Z</dcterms:created>
  <dcterms:modified xsi:type="dcterms:W3CDTF">2012-07-05T12:35:50Z</dcterms:modified>
</cp:coreProperties>
</file>