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  <p:sldMasterId id="2147483696" r:id="rId2"/>
    <p:sldMasterId id="2147483698" r:id="rId3"/>
  </p:sldMasterIdLst>
  <p:notesMasterIdLst>
    <p:notesMasterId r:id="rId27"/>
  </p:notesMasterIdLst>
  <p:sldIdLst>
    <p:sldId id="317" r:id="rId4"/>
    <p:sldId id="257" r:id="rId5"/>
    <p:sldId id="258" r:id="rId6"/>
    <p:sldId id="283" r:id="rId7"/>
    <p:sldId id="292" r:id="rId8"/>
    <p:sldId id="294" r:id="rId9"/>
    <p:sldId id="301" r:id="rId10"/>
    <p:sldId id="296" r:id="rId11"/>
    <p:sldId id="265" r:id="rId12"/>
    <p:sldId id="302" r:id="rId13"/>
    <p:sldId id="291" r:id="rId14"/>
    <p:sldId id="299" r:id="rId15"/>
    <p:sldId id="303" r:id="rId16"/>
    <p:sldId id="314" r:id="rId17"/>
    <p:sldId id="260" r:id="rId18"/>
    <p:sldId id="286" r:id="rId19"/>
    <p:sldId id="312" r:id="rId20"/>
    <p:sldId id="311" r:id="rId21"/>
    <p:sldId id="315" r:id="rId22"/>
    <p:sldId id="308" r:id="rId23"/>
    <p:sldId id="313" r:id="rId24"/>
    <p:sldId id="264" r:id="rId25"/>
    <p:sldId id="316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present/>
    <p:sldAll/>
    <p:penClr>
      <a:srgbClr val="FF0000"/>
    </p:penClr>
  </p:showPr>
  <p:clrMru>
    <a:srgbClr val="254B8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88360" autoAdjust="0"/>
  </p:normalViewPr>
  <p:slideViewPr>
    <p:cSldViewPr>
      <p:cViewPr>
        <p:scale>
          <a:sx n="59" d="100"/>
          <a:sy n="59" d="100"/>
        </p:scale>
        <p:origin x="-3776" y="-1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5C980E-7759-447D-8C02-9CD712C097C4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298E5C-B8E2-4650-BC00-84BA9AA215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NEEDS TO HAVE ALL AUTHORS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4FBB9-9FCE-4E7A-8BBB-9DCA4FFEBB3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Low power 2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AE247-AC20-458B-A001-9426B761313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perivascular inflammation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A6F8DE-D865-4C0C-B5A1-FC47956DA1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High power plasma cells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AECC54-2982-490D-B270-7776B4BCF8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Crystals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7DCBB-2425-40A6-AAEC-49EF0AF8C58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Kappa CISH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3C7A1-6751-4F91-960D-7DD1B5F10ED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IgA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33E36C-6EE4-4A01-88B6-C53EBC63B9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There is no sex difference noted in CSH when all sites are included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The average age of woman developing is CSH is 61 in all sites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D167D-D11E-4765-9651-785C69A93A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Multiple sclerosis and Acute leukoencephalopathy-ruled out based on clonal plasma cell proliferation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Hematopoietic malignancy has an asterisk because they can also be the underlying cause of CSH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C4FEB7-09AE-4F5B-9687-8379C98624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P_Title_C.jpg                                                 0033966FKarls G4                       C0DC18D5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809625" y="876300"/>
            <a:ext cx="78009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809625" y="2057400"/>
            <a:ext cx="7800975" cy="914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19150" y="6400800"/>
            <a:ext cx="1905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9877C86F-E678-4DC6-BE3F-E3E2A45FB73D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6400800"/>
            <a:ext cx="28956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705600" y="6400800"/>
            <a:ext cx="1905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81A2EC51-850F-4F38-AC88-258937B0C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BB51E-38C5-4E5A-8B4F-5CEE53302D32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FE436-C5EF-4523-B690-528BDC6641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390525"/>
            <a:ext cx="1943100" cy="5705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390525"/>
            <a:ext cx="5676900" cy="5705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12F8-3204-46D9-A59C-726CE9DB0A82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9EA07-77DE-44A1-A831-D208A68D6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BC87A-4583-4D5A-BE64-857720E8BE00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EE0B9-1720-4BFB-80BA-EEF78ED10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9B407-2193-4205-84A3-5C26E34786C5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C4F6E-8CE1-46FE-8297-A136B129A8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6F292-5E66-4B32-8AA7-FC0742373BB4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A06EF-10C6-4A2F-BF47-8A2EF8697A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2D99-BF0C-4A8D-B247-C2BED12B09D2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F42B7-D48A-44D7-8B23-2B712D0B1E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1E8E-3280-41D7-A6E2-67999E66151E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1C936-ADEA-41A0-AB4B-2897ED5750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0671-4B96-483A-AFE3-C8984DB09ADF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62C4-D338-4265-A4DC-F64CD44E7B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43125-AABB-44BE-BBE8-AA6D19F45CD8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BACFC-017E-4E04-906C-8931BD032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1DEBA-B649-44DB-ACD2-2EA7499439B4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C0872-7741-488B-987B-7183319394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P_Second_C.jpg                                                0033966FKarls G4                       C0DC18D5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809625" y="3905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809625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09625" y="6324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254B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36CBC9-AED0-42C3-A49E-8B1BC2757C79}" type="datetimeFigureOut">
              <a:rPr lang="en-US"/>
              <a:pPr>
                <a:defRPr/>
              </a:pPr>
              <a:t>7/5/12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28956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254B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72200" y="63246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254B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DAA66F-C735-4C67-8AC3-09C72B410D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84163" y="5486400"/>
            <a:ext cx="1620837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CD138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52400" y="5562600"/>
            <a:ext cx="2466975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Ig</a:t>
            </a:r>
            <a:r>
              <a:rPr lang="en-US" sz="3600" b="1">
                <a:latin typeface="Symbol" pitchFamily="18" charset="2"/>
              </a:rPr>
              <a:t>K</a:t>
            </a:r>
            <a:r>
              <a:rPr lang="en-US" sz="3600" b="1"/>
              <a:t> (CISH)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90513" y="5638800"/>
            <a:ext cx="928687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IgA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52400" y="5562600"/>
            <a:ext cx="136525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CD68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mobile.johnshopkins.edu/OWA/attachment.ashx?id=RgAAAAB9hGa0QIclRo6SBAOkOYLKBwChYewwqpERTp0Isz71xlv2AAAgs5dNAAD8W0m1InyiT6v6dGpo2Sa7AAA9aaNVAAAJ&amp;attcnt=1&amp;attid0=BAAAAAAA&amp;attcid0=242153322%4020062012-02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3" name="AutoShape 4" descr="https://mobile.johnshopkins.edu/OWA/attachment.ashx?id=RgAAAAB9hGa0QIclRo6SBAOkOYLKBwChYewwqpERTp0Isz71xlv2AAAgs5dNAAD8W0m1InyiT6v6dGpo2Sa7AAA9aaNVAAAJ&amp;attcnt=1&amp;attid0=BAAAAAAA&amp;attcid0=242153322%4020062012-02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AutoShape 6" descr="https://mobile.johnshopkins.edu/OWA/attachment.ashx?id=RgAAAAB9hGa0QIclRo6SBAOkOYLKBwChYewwqpERTp0Isz71xlv2AAAgs5dNAAD8W0m1InyiT6v6dGpo2Sa7AAA9aaNVAAAJ&amp;attcnt=1&amp;attid0=BAAAAAAA&amp;attcid0=242153322%4020062012-02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AutoShape 8" descr="https://mobile.johnshopkins.edu/OWA/attachment.ashx?id=RgAAAAB9hGa0QIclRo6SBAOkOYLKBwChYewwqpERTp0Isz71xlv2AAAgs5dNAAD8W0m1InyiT6v6dGpo2Sa7AAA9aaNVAAAJ&amp;attcnt=1&amp;attid0=BAAAAAAA&amp;attcid0=242153322%4020062012-02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366" name="Picture 9" descr="C:\Users\Erika\Desktop\AANP 2012 presentations\MS figur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itle 6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34375" cy="1143000"/>
          </a:xfrm>
        </p:spPr>
        <p:txBody>
          <a:bodyPr/>
          <a:lstStyle/>
          <a:p>
            <a:pPr eaLnBrk="1" hangingPunct="1"/>
            <a:r>
              <a:rPr lang="en-US" smtClean="0"/>
              <a:t>Tandem Mass Spectrometry Analysis</a:t>
            </a:r>
            <a:br>
              <a:rPr lang="en-US" smtClean="0"/>
            </a:br>
            <a:r>
              <a:rPr lang="en-US" smtClean="0"/>
              <a:t>Database 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Diagnosis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Crystal-Storing Histiocytosis associated with kappa light chain restricted plasma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Crystal-Storing Histiocytosis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09625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 Extremely rare pathology</a:t>
            </a:r>
          </a:p>
          <a:p>
            <a:pPr lvl="1" eaLnBrk="1" hangingPunct="1"/>
            <a:r>
              <a:rPr lang="en-US" smtClean="0"/>
              <a:t> approximately 80 cases reported, most commonly in head and neck or lung/pleura</a:t>
            </a:r>
          </a:p>
          <a:p>
            <a:pPr lvl="1" eaLnBrk="1" hangingPunct="1"/>
            <a:r>
              <a:rPr lang="en-US" smtClean="0"/>
              <a:t> only 3 cases reported previously in CNS </a:t>
            </a:r>
          </a:p>
          <a:p>
            <a:pPr eaLnBrk="1" hangingPunct="1"/>
            <a:r>
              <a:rPr lang="en-US" sz="2800" smtClean="0"/>
              <a:t>Most often associated with disorders that feature a monoclonal gammopathy</a:t>
            </a:r>
          </a:p>
          <a:p>
            <a:pPr eaLnBrk="1" hangingPunct="1"/>
            <a:r>
              <a:rPr lang="en-US" sz="2800" smtClean="0"/>
              <a:t>Intralysosomal aggregates of paraproteins, usually immunoglobulins, form crystals</a:t>
            </a:r>
          </a:p>
          <a:p>
            <a:pPr eaLnBrk="1" hangingPunct="1"/>
            <a:r>
              <a:rPr lang="en-US" sz="2800" smtClean="0"/>
              <a:t>Generally </a:t>
            </a:r>
            <a:r>
              <a:rPr lang="en-US" sz="2800" smtClean="0">
                <a:latin typeface="Symbol" pitchFamily="18" charset="2"/>
              </a:rPr>
              <a:t>k</a:t>
            </a:r>
            <a:r>
              <a:rPr lang="en-US" sz="2800" smtClean="0"/>
              <a:t>-light chain restricted with no specific heavy chain</a:t>
            </a:r>
          </a:p>
          <a:p>
            <a:pPr eaLnBrk="1" hangingPunct="1"/>
            <a:endParaRPr lang="en-US" sz="2800" smtClean="0">
              <a:latin typeface="Symbol" pitchFamily="18" charset="2"/>
            </a:endParaRPr>
          </a:p>
          <a:p>
            <a:pPr eaLnBrk="1" hangingPunct="1">
              <a:buFontTx/>
              <a:buNone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09625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Summary of CSH cases reported in the central nervous system</a:t>
            </a:r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>
          <a:xfrm>
            <a:off x="533400" y="4648200"/>
            <a:ext cx="8382000" cy="1295400"/>
          </a:xfrm>
        </p:spPr>
        <p:txBody>
          <a:bodyPr/>
          <a:lstStyle/>
          <a:p>
            <a:pPr eaLnBrk="1" hangingPunct="1"/>
            <a:r>
              <a:rPr lang="en-US" sz="2800" smtClean="0"/>
              <a:t>Patients all relatively young females</a:t>
            </a:r>
          </a:p>
          <a:p>
            <a:pPr eaLnBrk="1" hangingPunct="1"/>
            <a:r>
              <a:rPr lang="en-US" sz="2800" smtClean="0"/>
              <a:t>All localized disease with no evidence of serum M-protein </a:t>
            </a:r>
          </a:p>
          <a:p>
            <a:pPr eaLnBrk="1" hangingPunct="1"/>
            <a:r>
              <a:rPr lang="en-US" sz="2800" smtClean="0"/>
              <a:t>Good treatment response 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25" y="1219200"/>
            <a:ext cx="904557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Differential Diagnosis for CSH in the CNS 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Multiple Sclerosis </a:t>
            </a:r>
          </a:p>
          <a:p>
            <a:pPr eaLnBrk="1" hangingPunct="1"/>
            <a:r>
              <a:rPr lang="en-US" smtClean="0"/>
              <a:t>Acute leukoencephalopathy</a:t>
            </a:r>
          </a:p>
          <a:p>
            <a:pPr eaLnBrk="1" hangingPunct="1"/>
            <a:r>
              <a:rPr lang="en-US" smtClean="0"/>
              <a:t>Primary brain neoplasm </a:t>
            </a:r>
          </a:p>
          <a:p>
            <a:pPr eaLnBrk="1" hangingPunct="1"/>
            <a:r>
              <a:rPr lang="en-US" smtClean="0"/>
              <a:t>Hematopoietic malignancy (*) </a:t>
            </a:r>
          </a:p>
          <a:p>
            <a:pPr lvl="1" eaLnBrk="1" hangingPunct="1"/>
            <a:r>
              <a:rPr lang="en-US" smtClean="0"/>
              <a:t> extramedullary plasmacytoma</a:t>
            </a:r>
          </a:p>
          <a:p>
            <a:pPr lvl="1" eaLnBrk="1" hangingPunct="1"/>
            <a:r>
              <a:rPr lang="en-US" smtClean="0"/>
              <a:t> lymphoplasmacytic lymphoma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2486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Proteomic Analysis by Mass Spectrometry</a:t>
            </a:r>
          </a:p>
        </p:txBody>
      </p:sp>
      <p:cxnSp>
        <p:nvCxnSpPr>
          <p:cNvPr id="20484" name="Straight Arrow Connector 5"/>
          <p:cNvCxnSpPr>
            <a:cxnSpLocks noChangeShapeType="1"/>
          </p:cNvCxnSpPr>
          <p:nvPr/>
        </p:nvCxnSpPr>
        <p:spPr bwMode="auto">
          <a:xfrm>
            <a:off x="2895600" y="3048000"/>
            <a:ext cx="4572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0485" name="Picture 9" descr="C:\Users\Erika\Desktop\AANP 2012 presentations\MS figur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876800"/>
            <a:ext cx="2895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6" name="Straight Arrow Connector 8"/>
          <p:cNvCxnSpPr>
            <a:cxnSpLocks noChangeShapeType="1"/>
          </p:cNvCxnSpPr>
          <p:nvPr/>
        </p:nvCxnSpPr>
        <p:spPr bwMode="auto">
          <a:xfrm>
            <a:off x="6477000" y="3124200"/>
            <a:ext cx="4572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457200" y="1752600"/>
            <a:ext cx="868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Microdissection                      Protein digestion                          Tandem MS</a:t>
            </a:r>
          </a:p>
        </p:txBody>
      </p:sp>
      <p:pic>
        <p:nvPicPr>
          <p:cNvPr id="20488" name="Picture 3" descr="C:\Users\Erika\Desktop\figure2.gif"/>
          <p:cNvPicPr>
            <a:picLocks noChangeAspect="1" noChangeArrowheads="1"/>
          </p:cNvPicPr>
          <p:nvPr/>
        </p:nvPicPr>
        <p:blipFill>
          <a:blip r:embed="rId4" cstate="print"/>
          <a:srcRect l="38155" t="46297" r="38461" b="14815"/>
          <a:stretch>
            <a:fillRect/>
          </a:stretch>
        </p:blipFill>
        <p:spPr bwMode="auto">
          <a:xfrm>
            <a:off x="7162800" y="236220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" descr="C:\Users\Erika\Desktop\figure2.gif"/>
          <p:cNvPicPr>
            <a:picLocks noChangeAspect="1" noChangeArrowheads="1"/>
          </p:cNvPicPr>
          <p:nvPr/>
        </p:nvPicPr>
        <p:blipFill>
          <a:blip r:embed="rId4" cstate="print"/>
          <a:srcRect t="53703" r="81538" b="14815"/>
          <a:stretch>
            <a:fillRect/>
          </a:stretch>
        </p:blipFill>
        <p:spPr bwMode="auto">
          <a:xfrm>
            <a:off x="5105400" y="2514600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" descr="C:\Users\Erika\Desktop\figure2.gif"/>
          <p:cNvPicPr>
            <a:picLocks noChangeAspect="1" noChangeArrowheads="1"/>
          </p:cNvPicPr>
          <p:nvPr/>
        </p:nvPicPr>
        <p:blipFill>
          <a:blip r:embed="rId4" cstate="print"/>
          <a:srcRect r="82768" b="74074"/>
          <a:stretch>
            <a:fillRect/>
          </a:stretch>
        </p:blipFill>
        <p:spPr bwMode="auto">
          <a:xfrm>
            <a:off x="3276600" y="2590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91" name="Straight Arrow Connector 14"/>
          <p:cNvCxnSpPr>
            <a:cxnSpLocks noChangeShapeType="1"/>
          </p:cNvCxnSpPr>
          <p:nvPr/>
        </p:nvCxnSpPr>
        <p:spPr bwMode="auto">
          <a:xfrm>
            <a:off x="4495800" y="3048000"/>
            <a:ext cx="4572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0492" name="Picture 3" descr="C:\Users\Erika\Desktop\figure2.gif"/>
          <p:cNvPicPr>
            <a:picLocks noChangeAspect="1" noChangeArrowheads="1"/>
          </p:cNvPicPr>
          <p:nvPr/>
        </p:nvPicPr>
        <p:blipFill>
          <a:blip r:embed="rId4" cstate="print"/>
          <a:srcRect l="70154" t="53703" b="11111"/>
          <a:stretch>
            <a:fillRect/>
          </a:stretch>
        </p:blipFill>
        <p:spPr bwMode="auto">
          <a:xfrm>
            <a:off x="6934200" y="4648200"/>
            <a:ext cx="18478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93" name="Straight Arrow Connector 16"/>
          <p:cNvCxnSpPr>
            <a:cxnSpLocks noChangeShapeType="1"/>
          </p:cNvCxnSpPr>
          <p:nvPr/>
        </p:nvCxnSpPr>
        <p:spPr bwMode="auto">
          <a:xfrm rot="5400000">
            <a:off x="7620000" y="4267200"/>
            <a:ext cx="4572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494" name="Straight Arrow Connector 17"/>
          <p:cNvCxnSpPr>
            <a:cxnSpLocks noChangeShapeType="1"/>
          </p:cNvCxnSpPr>
          <p:nvPr/>
        </p:nvCxnSpPr>
        <p:spPr bwMode="auto">
          <a:xfrm flipH="1">
            <a:off x="5486400" y="5715000"/>
            <a:ext cx="12954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495" name="TextBox 19"/>
          <p:cNvSpPr txBox="1">
            <a:spLocks noChangeArrowheads="1"/>
          </p:cNvSpPr>
          <p:nvPr/>
        </p:nvSpPr>
        <p:spPr bwMode="auto">
          <a:xfrm>
            <a:off x="2438400" y="4343400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Database 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800975" cy="1143000"/>
          </a:xfrm>
        </p:spPr>
        <p:txBody>
          <a:bodyPr/>
          <a:lstStyle/>
          <a:p>
            <a:pPr algn="ctr" eaLnBrk="1" hangingPunct="1"/>
            <a:r>
              <a:rPr lang="en-US" smtClean="0"/>
              <a:t>Diagnostic Slide Session 2012 Case 10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762000" y="35814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Brent A. Orr M.D., Ph.D.</a:t>
            </a:r>
            <a:r>
              <a:rPr lang="en-US" baseline="30000" smtClean="0"/>
              <a:t>1</a:t>
            </a:r>
            <a:r>
              <a:rPr lang="en-US" smtClean="0"/>
              <a:t>, Gary L. Gallia M.D., Ph.D.</a:t>
            </a:r>
            <a:r>
              <a:rPr lang="en-US" baseline="30000" smtClean="0"/>
              <a:t> 2,3</a:t>
            </a:r>
            <a:r>
              <a:rPr lang="en-US" smtClean="0"/>
              <a:t>, and Fausto J. Rodriguez M.D.</a:t>
            </a:r>
            <a:r>
              <a:rPr lang="en-US" baseline="30000" smtClean="0"/>
              <a:t>1,3</a:t>
            </a:r>
          </a:p>
          <a:p>
            <a:pPr eaLnBrk="1" hangingPunct="1"/>
            <a:endParaRPr lang="en-US" baseline="30000" smtClean="0"/>
          </a:p>
          <a:p>
            <a:pPr eaLnBrk="1" hangingPunct="1"/>
            <a:r>
              <a:rPr lang="en-US" sz="1400" baseline="30000" smtClean="0"/>
              <a:t>1 </a:t>
            </a:r>
            <a:r>
              <a:rPr lang="en-US" sz="1400" smtClean="0"/>
              <a:t>Department of Pathology</a:t>
            </a:r>
          </a:p>
          <a:p>
            <a:pPr eaLnBrk="1" hangingPunct="1"/>
            <a:r>
              <a:rPr lang="en-US" sz="1400" baseline="30000" smtClean="0"/>
              <a:t>2</a:t>
            </a:r>
            <a:r>
              <a:rPr lang="en-US" sz="1400" smtClean="0"/>
              <a:t> Department of Neurosurgery</a:t>
            </a:r>
          </a:p>
          <a:p>
            <a:pPr eaLnBrk="1" hangingPunct="1"/>
            <a:r>
              <a:rPr lang="en-US" sz="1400" baseline="30000" smtClean="0"/>
              <a:t>3</a:t>
            </a:r>
            <a:r>
              <a:rPr lang="en-US" sz="1400" smtClean="0"/>
              <a:t> Department of Oncology</a:t>
            </a:r>
          </a:p>
          <a:p>
            <a:pPr eaLnBrk="1" hangingPunct="1"/>
            <a:r>
              <a:rPr lang="en-US" sz="1400" smtClean="0"/>
              <a:t>The Johns Hopkins School of Medicine</a:t>
            </a:r>
          </a:p>
          <a:p>
            <a:pPr eaLnBrk="1" hangingPunct="1"/>
            <a:endParaRPr lang="en-US" sz="1400" smtClean="0"/>
          </a:p>
        </p:txBody>
      </p:sp>
      <p:cxnSp>
        <p:nvCxnSpPr>
          <p:cNvPr id="3076" name="Straight Connector 3"/>
          <p:cNvCxnSpPr>
            <a:cxnSpLocks noChangeShapeType="1"/>
          </p:cNvCxnSpPr>
          <p:nvPr/>
        </p:nvCxnSpPr>
        <p:spPr bwMode="auto">
          <a:xfrm>
            <a:off x="762000" y="2895600"/>
            <a:ext cx="7010400" cy="0"/>
          </a:xfrm>
          <a:prstGeom prst="line">
            <a:avLst/>
          </a:prstGeom>
          <a:noFill/>
          <a:ln w="50800" cap="rnd" algn="ctr">
            <a:solidFill>
              <a:srgbClr val="FFFF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809625" y="390525"/>
            <a:ext cx="7772400" cy="904875"/>
          </a:xfrm>
        </p:spPr>
        <p:txBody>
          <a:bodyPr/>
          <a:lstStyle/>
          <a:p>
            <a:pPr algn="ctr" eaLnBrk="1" hangingPunct="1"/>
            <a:r>
              <a:rPr lang="en-US" smtClean="0"/>
              <a:t>Ancillary studies for CSH and Proteinaceous Deposits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676400"/>
          <a:ext cx="86868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3048000"/>
                <a:gridCol w="3352800"/>
              </a:tblGrid>
              <a:tr h="45720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     </a:t>
                      </a:r>
                      <a:r>
                        <a:rPr lang="en-US" sz="2000" u="sng" dirty="0" smtClean="0">
                          <a:solidFill>
                            <a:srgbClr val="254B8E"/>
                          </a:solidFill>
                        </a:rPr>
                        <a:t>PROS</a:t>
                      </a:r>
                      <a:endParaRPr lang="en-US" sz="2000" u="sng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rgbClr val="254B8E"/>
                          </a:solidFill>
                        </a:rPr>
                        <a:t> CONS</a:t>
                      </a:r>
                      <a:endParaRPr lang="en-US" sz="2000" u="sng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54B8E"/>
                          </a:solidFill>
                        </a:rPr>
                        <a:t>IHC</a:t>
                      </a:r>
                    </a:p>
                    <a:p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Easy/routine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Add information about</a:t>
                      </a:r>
                      <a:r>
                        <a:rPr lang="en-US" sz="2000" baseline="0" dirty="0" smtClean="0">
                          <a:solidFill>
                            <a:srgbClr val="254B8E"/>
                          </a:solidFill>
                        </a:rPr>
                        <a:t> underlying cause</a:t>
                      </a:r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Contamination</a:t>
                      </a:r>
                      <a:r>
                        <a:rPr lang="en-US" sz="2000" baseline="0" dirty="0" smtClean="0">
                          <a:solidFill>
                            <a:srgbClr val="254B8E"/>
                          </a:solidFill>
                        </a:rPr>
                        <a:t> with serum proteins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254B8E"/>
                          </a:solidFill>
                        </a:rPr>
                        <a:t> Loss of antigenicity in crystals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254B8E"/>
                          </a:solidFill>
                        </a:rPr>
                        <a:t>Limited number of simultaneous markers that can be tested</a:t>
                      </a:r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54B8E"/>
                          </a:solidFill>
                        </a:rPr>
                        <a:t>EM</a:t>
                      </a:r>
                      <a:endParaRPr lang="en-US" sz="2000" b="1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Can confirm crystals and cell type</a:t>
                      </a:r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Unable to determine</a:t>
                      </a:r>
                      <a:r>
                        <a:rPr lang="en-US" sz="2000" baseline="0" dirty="0" smtClean="0">
                          <a:solidFill>
                            <a:srgbClr val="254B8E"/>
                          </a:solidFill>
                        </a:rPr>
                        <a:t> identity of paraprotein</a:t>
                      </a:r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54B8E"/>
                          </a:solidFill>
                        </a:rPr>
                        <a:t>LC-Mass</a:t>
                      </a:r>
                      <a:r>
                        <a:rPr lang="en-US" sz="2000" b="1" baseline="0" dirty="0" smtClean="0">
                          <a:solidFill>
                            <a:srgbClr val="254B8E"/>
                          </a:solidFill>
                        </a:rPr>
                        <a:t> Spectrometry</a:t>
                      </a:r>
                      <a:endParaRPr lang="en-US" sz="2000" b="1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Multiple</a:t>
                      </a:r>
                      <a:r>
                        <a:rPr lang="en-US" sz="2000" baseline="0" dirty="0" smtClean="0">
                          <a:solidFill>
                            <a:srgbClr val="254B8E"/>
                          </a:solidFill>
                        </a:rPr>
                        <a:t> proteins identified including complex mixtures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2000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254B8E"/>
                          </a:solidFill>
                        </a:rPr>
                        <a:t> Time consuming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sz="2000" i="1" u="sng" dirty="0">
                        <a:solidFill>
                          <a:srgbClr val="254B8E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Acknowledgements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Dr. Ahmet Dogan, Mayo Clinic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References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pPr eaLnBrk="1" hangingPunct="1">
              <a:buFontTx/>
              <a:buAutoNum type="arabicPeriod"/>
            </a:pPr>
            <a:r>
              <a:rPr lang="en-US" sz="1800" smtClean="0"/>
              <a:t>Costanzi C, Bourdette D, Parisi JE, Woltjer R, Rodriguez F, et al. (2012) Crystal-storing histiocytosis: An unusual relapsing inflammatory CNS disorder. Multiple Sclerosis and Related Disorders 1(2): 95. </a:t>
            </a:r>
          </a:p>
          <a:p>
            <a:pPr eaLnBrk="1" hangingPunct="1">
              <a:buFontTx/>
              <a:buAutoNum type="arabicPeriod"/>
            </a:pPr>
            <a:endParaRPr lang="en-US" sz="1800" smtClean="0"/>
          </a:p>
          <a:p>
            <a:pPr eaLnBrk="1" hangingPunct="1">
              <a:buFontTx/>
              <a:buNone/>
            </a:pPr>
            <a:r>
              <a:rPr lang="en-US" sz="1800" smtClean="0"/>
              <a:t>2. Dogan S, Barnes L, Cruz-Vetrano WP. (2012) Crystal-storing histiocytosis: Report of a case, review of the literature (80 cases) and a proposed classification. Head Neck Pathol 6(1): 111-120. </a:t>
            </a:r>
          </a:p>
          <a:p>
            <a:pPr eaLnBrk="1" hangingPunct="1">
              <a:buFontTx/>
              <a:buNone/>
            </a:pPr>
            <a:endParaRPr lang="en-US" sz="1800" smtClean="0"/>
          </a:p>
          <a:p>
            <a:pPr eaLnBrk="1" hangingPunct="1">
              <a:buFontTx/>
              <a:buNone/>
            </a:pPr>
            <a:r>
              <a:rPr lang="en-US" sz="1800" smtClean="0"/>
              <a:t>3. Kaminsky IA, Wang AM, Olsen J, Schechter S, Wilson J, et al. (2011) Central nervous system crystal-storing histiocytosis: Neuroimaging, neuropathology, and literature review. AJNR Am J Neuroradiol 32(2): E26-8. </a:t>
            </a:r>
          </a:p>
          <a:p>
            <a:pPr eaLnBrk="1" hangingPunct="1">
              <a:buFontTx/>
              <a:buNone/>
            </a:pPr>
            <a:endParaRPr lang="en-US" sz="1800" smtClean="0"/>
          </a:p>
          <a:p>
            <a:pPr eaLnBrk="1" hangingPunct="1">
              <a:buFontTx/>
              <a:buNone/>
            </a:pPr>
            <a:r>
              <a:rPr lang="en-US" sz="1800" smtClean="0"/>
              <a:t>4. Rodriguez FJ, Gamez JD, Vrana JA, Theis JD, Giannini C, et al. (2008) Immunoglobulin derived depositions in the nervous system: Novel mass spectrometry application for protein characterization in formalin-fixed tissues. Lab Invest 88(10): 1024-1037.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History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09625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38 year old female with a four year history of neurologic problems including seizures that were increasing in frequency</a:t>
            </a:r>
          </a:p>
          <a:p>
            <a:pPr eaLnBrk="1" hangingPunct="1"/>
            <a:r>
              <a:rPr lang="en-US" sz="2800" smtClean="0"/>
              <a:t>MRIs: slowly increasing white matter T2 hyperintensities with minimal peripheral enhancement</a:t>
            </a:r>
          </a:p>
          <a:p>
            <a:pPr eaLnBrk="1" hangingPunct="1"/>
            <a:r>
              <a:rPr lang="en-US" sz="2800" smtClean="0"/>
              <a:t>Two previous biopsies yielded non-specific diagnoses</a:t>
            </a:r>
          </a:p>
          <a:p>
            <a:pPr eaLnBrk="1" hangingPunct="1"/>
            <a:r>
              <a:rPr lang="en-US" sz="2800" smtClean="0"/>
              <a:t>Came to Johns Hopkins Hospital for additional diagnostic/treatment options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Imaging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600200"/>
            <a:ext cx="3886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3810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850900" y="6281738"/>
            <a:ext cx="349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T1 weighted image with contrast</a:t>
            </a: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5340350" y="6283325"/>
            <a:ext cx="219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T2 weighted image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914525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Diagnosis?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HM_Do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JHM_Dome</Template>
  <TotalTime>1102</TotalTime>
  <Words>638</Words>
  <Application>Microsoft Office PowerPoint</Application>
  <PresentationFormat>On-screen Show (4:3)</PresentationFormat>
  <Paragraphs>90</Paragraphs>
  <Slides>23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JHM_Dome</vt:lpstr>
      <vt:lpstr>Office Theme</vt:lpstr>
      <vt:lpstr>1_Office Theme</vt:lpstr>
      <vt:lpstr>Slide 1</vt:lpstr>
      <vt:lpstr>Diagnostic Slide Session 2012 Case 10</vt:lpstr>
      <vt:lpstr>Clinical History</vt:lpstr>
      <vt:lpstr>Imaging</vt:lpstr>
      <vt:lpstr>Slide 5</vt:lpstr>
      <vt:lpstr>Slide 6</vt:lpstr>
      <vt:lpstr>Slide 7</vt:lpstr>
      <vt:lpstr>Slide 8</vt:lpstr>
      <vt:lpstr>Diagnosis?</vt:lpstr>
      <vt:lpstr>Slide 10</vt:lpstr>
      <vt:lpstr>Slide 11</vt:lpstr>
      <vt:lpstr>Slide 12</vt:lpstr>
      <vt:lpstr>Slide 13</vt:lpstr>
      <vt:lpstr>Tandem Mass Spectrometry Analysis Database Search</vt:lpstr>
      <vt:lpstr>Diagnosis</vt:lpstr>
      <vt:lpstr>Crystal-Storing Histiocytosis</vt:lpstr>
      <vt:lpstr>Summary of CSH cases reported in the central nervous system</vt:lpstr>
      <vt:lpstr>Differential Diagnosis for CSH in the CNS </vt:lpstr>
      <vt:lpstr>Proteomic Analysis by Mass Spectrometry</vt:lpstr>
      <vt:lpstr>Ancillary studies for CSH and Proteinaceous Deposits</vt:lpstr>
      <vt:lpstr>Acknowledgements</vt:lpstr>
      <vt:lpstr>References</vt:lpstr>
      <vt:lpstr>Slide 23</vt:lpstr>
    </vt:vector>
  </TitlesOfParts>
  <Company>Case Western Reserve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Unknown Slide Session Case 2</dc:title>
  <dc:creator>Mark</dc:creator>
  <cp:lastModifiedBy>Karen Weber</cp:lastModifiedBy>
  <cp:revision>99</cp:revision>
  <dcterms:created xsi:type="dcterms:W3CDTF">2012-07-05T13:03:23Z</dcterms:created>
  <dcterms:modified xsi:type="dcterms:W3CDTF">2012-07-05T13:03:45Z</dcterms:modified>
</cp:coreProperties>
</file>