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92" r:id="rId1"/>
  </p:sldMasterIdLst>
  <p:notesMasterIdLst>
    <p:notesMasterId r:id="rId20"/>
  </p:notesMasterIdLst>
  <p:sldIdLst>
    <p:sldId id="256" r:id="rId2"/>
    <p:sldId id="503" r:id="rId3"/>
    <p:sldId id="257" r:id="rId4"/>
    <p:sldId id="459" r:id="rId5"/>
    <p:sldId id="468" r:id="rId6"/>
    <p:sldId id="467" r:id="rId7"/>
    <p:sldId id="494" r:id="rId8"/>
    <p:sldId id="481" r:id="rId9"/>
    <p:sldId id="482" r:id="rId10"/>
    <p:sldId id="475" r:id="rId11"/>
    <p:sldId id="477" r:id="rId12"/>
    <p:sldId id="398" r:id="rId13"/>
    <p:sldId id="415" r:id="rId14"/>
    <p:sldId id="458" r:id="rId15"/>
    <p:sldId id="501" r:id="rId16"/>
    <p:sldId id="407" r:id="rId17"/>
    <p:sldId id="281" r:id="rId18"/>
    <p:sldId id="40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99CC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4632" autoAdjust="0"/>
    <p:restoredTop sz="62903" autoAdjust="0"/>
  </p:normalViewPr>
  <p:slideViewPr>
    <p:cSldViewPr>
      <p:cViewPr varScale="1">
        <p:scale>
          <a:sx n="94" d="100"/>
          <a:sy n="94" d="100"/>
        </p:scale>
        <p:origin x="-28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E3B938-26BD-43A8-9592-AB5A3B90C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05EB2-AD75-4603-AB2F-50ECF50A63E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67773-3F92-4274-B8A9-AD2892BC85C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E86B1-D9F1-4A1A-A1CD-68A08E09871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9C0F3-5991-4E4D-9E31-BF07ADD5BC0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5CCB3-EC39-4E25-8025-58AD89982AD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086A4-A313-48C5-95BF-C708DB0CA19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C0AD7-61CF-4883-BA68-8207626E40D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C0987-0AD0-4293-8A4F-006262B16A9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2C7B5-A5CE-452B-903A-FB576E613A4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DD44-3F20-42CA-A7D5-77A4C6B2BD1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C89D1-254C-4AEF-936F-23202272BE5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89B9F-78F2-4B1A-BC20-13D60AC464C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6B2C7-CE2D-49D3-A144-EC6494C27B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DAD35-D679-4A50-A418-24F9BE885AD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D4032-2F4D-459F-9837-C939866BF6D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D3351-F01C-415E-B1D0-E94B43C50C8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45DCE-9591-4199-919F-B3E3E4CC9F4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E95FC-EC75-473C-878C-D88C96BA2B2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7C96-1B39-4793-B9CC-EBBD491B6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3D6E-8FFA-4944-BEC2-086E6DEF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46D2-8C33-468A-94D1-F3A81D4A1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38E5A-DCF2-4A36-A09D-727B0DA92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7CCB-5C35-413C-87CF-120D90CE4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15F3-AD8F-45E1-BDE1-91DA81330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84B2-7EAD-40DD-B0F3-E90D35C76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572DA-F487-494D-9D12-02A41633B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5253-69A4-43AF-BBB0-6607AFF3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4D5A-047A-4331-AC72-6FD27BAD6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3852-564A-4854-92B0-592D2FEBE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3A534-2556-4612-B5B8-D217E36C4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ncbi.nlm.nih.gov.proxy.kumc.edu:2048/pubmed/176229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DIAGNOSTIC SLIDE SESSION 2013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b="1" smtClean="0">
              <a:solidFill>
                <a:srgbClr val="FFFF00"/>
              </a:solidFill>
            </a:endParaRPr>
          </a:p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CASE 6</a:t>
            </a:r>
          </a:p>
        </p:txBody>
      </p:sp>
      <p:pic>
        <p:nvPicPr>
          <p:cNvPr id="2052" name="Picture 4" descr="KUlogo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791200"/>
            <a:ext cx="15351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9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Pictur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685800"/>
            <a:ext cx="4319588" cy="5761038"/>
          </a:xfrm>
          <a:noFill/>
        </p:spPr>
      </p:pic>
      <p:pic>
        <p:nvPicPr>
          <p:cNvPr id="11267" name="Picture 8" descr="Picture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685800"/>
            <a:ext cx="4670425" cy="5761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smtClean="0">
              <a:solidFill>
                <a:srgbClr val="FFFF00"/>
              </a:solidFill>
            </a:endParaRPr>
          </a:p>
        </p:txBody>
      </p:sp>
      <p:pic>
        <p:nvPicPr>
          <p:cNvPr id="12291" name="Picture 8" descr="Picture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0"/>
            <a:ext cx="54006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Diagnosis?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/>
            </a:r>
            <a:br>
              <a:rPr lang="en-US" b="1" smtClean="0"/>
            </a:br>
            <a:endParaRPr lang="en-US" b="1" smtClean="0"/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b="1" smtClean="0">
              <a:solidFill>
                <a:srgbClr val="F8FF08"/>
              </a:solidFill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451px-Behcets_disea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725" y="0"/>
            <a:ext cx="5162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 </a:t>
            </a:r>
            <a:r>
              <a:rPr lang="en-US" b="1" dirty="0" err="1" smtClean="0"/>
              <a:t>Behçet</a:t>
            </a:r>
            <a:r>
              <a:rPr lang="en-US" b="1" dirty="0" smtClean="0"/>
              <a:t> Disease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248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Idiopathic disorder classified as </a:t>
            </a:r>
            <a:r>
              <a:rPr lang="en-US" sz="2800" b="1" dirty="0" err="1" smtClean="0"/>
              <a:t>vasculitis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Common in Turkey and Middle East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Silk Road Disease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Clinical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Recurrent oral and genital ulcers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Uveitis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Erythema</a:t>
            </a:r>
            <a:r>
              <a:rPr lang="en-US" sz="2400" dirty="0" smtClean="0"/>
              <a:t> </a:t>
            </a:r>
            <a:r>
              <a:rPr lang="en-US" sz="2400" dirty="0" err="1" smtClean="0"/>
              <a:t>nodosum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Folliculitis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Meningitis or central nervous system </a:t>
            </a:r>
            <a:r>
              <a:rPr lang="en-US" sz="2400" b="1" dirty="0" err="1" smtClean="0"/>
              <a:t>vasculitis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Neuro-Behçet</a:t>
            </a:r>
            <a:r>
              <a:rPr lang="en-US" sz="2400" b="1" dirty="0" smtClean="0"/>
              <a:t>)</a:t>
            </a:r>
          </a:p>
        </p:txBody>
      </p:sp>
      <p:pic>
        <p:nvPicPr>
          <p:cNvPr id="15364" name="Picture 4" descr="behce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752600"/>
            <a:ext cx="24384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Neuro-Behçet Disease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715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b="1" dirty="0" smtClean="0"/>
              <a:t>Clinical features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Headache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Behavioral changes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err="1" smtClean="0"/>
              <a:t>Hemiparesis</a:t>
            </a:r>
            <a:endParaRPr lang="en-US" sz="3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b="1" dirty="0" smtClean="0"/>
              <a:t>MRI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Scattered  contrast enhancing lesions in basal ganglia, brainstem, or internal capsule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b="1" dirty="0" err="1" smtClean="0"/>
              <a:t>Neuropathological</a:t>
            </a:r>
            <a:r>
              <a:rPr lang="en-US" sz="3800" b="1" dirty="0" smtClean="0"/>
              <a:t> Findings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err="1" smtClean="0"/>
              <a:t>Perivascular</a:t>
            </a:r>
            <a:r>
              <a:rPr lang="en-US" sz="3800" dirty="0" smtClean="0"/>
              <a:t> infiltration of inflammatory cells, with or without necrosis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800" dirty="0" smtClean="0"/>
              <a:t>Mononuclear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800" dirty="0" err="1" smtClean="0"/>
              <a:t>Polymorphonuclear</a:t>
            </a:r>
            <a:endParaRPr lang="en-US" sz="3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800" dirty="0" smtClean="0"/>
              <a:t>Rare </a:t>
            </a:r>
            <a:r>
              <a:rPr lang="en-US" sz="3800" dirty="0" err="1" smtClean="0"/>
              <a:t>eosinophils</a:t>
            </a:r>
            <a:endParaRPr lang="en-US" sz="3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Follow-up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Treated with </a:t>
            </a:r>
            <a:r>
              <a:rPr lang="en-US" sz="2800" b="1" dirty="0" err="1" smtClean="0"/>
              <a:t>Cellcept</a:t>
            </a:r>
            <a:r>
              <a:rPr lang="en-US" sz="2800" b="1" dirty="0" smtClean="0"/>
              <a:t> 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Symptom free for four years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Serial MRIs stable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7412" name="Picture 7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20838"/>
            <a:ext cx="38100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Final Diagnosis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Behçet</a:t>
            </a:r>
            <a:r>
              <a:rPr lang="en-US" sz="3600" b="1" smtClean="0"/>
              <a:t> Disease </a:t>
            </a:r>
          </a:p>
          <a:p>
            <a:pPr lvl="1" eaLnBrk="1" hangingPunct="1"/>
            <a:r>
              <a:rPr lang="en-US" sz="3200" b="1" smtClean="0"/>
              <a:t>with Neuro-Behçet presentation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References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 smtClean="0"/>
              <a:t>Taskapilioglu</a:t>
            </a:r>
            <a:r>
              <a:rPr lang="en-US" sz="1800" dirty="0" smtClean="0"/>
              <a:t> O, </a:t>
            </a:r>
            <a:r>
              <a:rPr lang="en-US" sz="1800" dirty="0" err="1" smtClean="0"/>
              <a:t>Seferoglu</a:t>
            </a:r>
            <a:r>
              <a:rPr lang="en-US" sz="1800" dirty="0" smtClean="0"/>
              <a:t> M, </a:t>
            </a:r>
            <a:r>
              <a:rPr lang="en-US" sz="1800" dirty="0" err="1" smtClean="0"/>
              <a:t>Akkaya</a:t>
            </a:r>
            <a:r>
              <a:rPr lang="en-US" sz="1800" dirty="0" smtClean="0"/>
              <a:t> C, </a:t>
            </a:r>
            <a:r>
              <a:rPr lang="en-US" sz="1800" dirty="0" err="1" smtClean="0"/>
              <a:t>Hakyemez</a:t>
            </a:r>
            <a:r>
              <a:rPr lang="en-US" sz="1800" dirty="0" smtClean="0"/>
              <a:t> B, </a:t>
            </a:r>
            <a:r>
              <a:rPr lang="en-US" sz="1800" dirty="0" err="1" smtClean="0"/>
              <a:t>Yusufoglu</a:t>
            </a:r>
            <a:r>
              <a:rPr lang="en-US" sz="1800" dirty="0" smtClean="0"/>
              <a:t> C, </a:t>
            </a:r>
            <a:r>
              <a:rPr lang="en-US" sz="1800" dirty="0" err="1" smtClean="0"/>
              <a:t>Basak</a:t>
            </a:r>
            <a:r>
              <a:rPr lang="en-US" sz="1800" dirty="0" smtClean="0"/>
              <a:t> AN, </a:t>
            </a:r>
            <a:r>
              <a:rPr lang="en-US" sz="1800" dirty="0" err="1" smtClean="0"/>
              <a:t>Gundogdu</a:t>
            </a:r>
            <a:r>
              <a:rPr lang="en-US" sz="1800" dirty="0" smtClean="0"/>
              <a:t> A, Bora I. AN, </a:t>
            </a:r>
            <a:r>
              <a:rPr lang="en-US" sz="1800" dirty="0" err="1" smtClean="0"/>
              <a:t>Gundogdu</a:t>
            </a:r>
            <a:r>
              <a:rPr lang="en-US" sz="1800" dirty="0" smtClean="0"/>
              <a:t> A, Bora I.</a:t>
            </a:r>
            <a:r>
              <a:rPr lang="en-US" sz="1800" b="1" dirty="0" smtClean="0"/>
              <a:t> </a:t>
            </a:r>
            <a:r>
              <a:rPr lang="en-US" sz="1800" dirty="0" smtClean="0"/>
              <a:t>Delayed diagnosis of a </a:t>
            </a:r>
            <a:r>
              <a:rPr lang="en-US" sz="1800" dirty="0" err="1" smtClean="0"/>
              <a:t>neuroBehçet</a:t>
            </a:r>
            <a:r>
              <a:rPr lang="en-US" sz="1800" dirty="0" smtClean="0"/>
              <a:t> patient with only brainstem and </a:t>
            </a:r>
            <a:r>
              <a:rPr lang="en-US" sz="1800" dirty="0" err="1" smtClean="0"/>
              <a:t>cerebellar</a:t>
            </a:r>
            <a:r>
              <a:rPr lang="en-US" sz="1800" dirty="0" smtClean="0"/>
              <a:t> atrophy: literature review. J </a:t>
            </a:r>
            <a:r>
              <a:rPr lang="en-US" sz="1800" dirty="0" err="1" smtClean="0"/>
              <a:t>Neurol</a:t>
            </a:r>
            <a:r>
              <a:rPr lang="en-US" sz="1800" dirty="0" smtClean="0"/>
              <a:t> Sci. 2009;277(1-2):160-3. 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err="1" smtClean="0"/>
              <a:t>Borhani</a:t>
            </a:r>
            <a:r>
              <a:rPr lang="en-US" sz="1800" dirty="0" smtClean="0"/>
              <a:t> </a:t>
            </a:r>
            <a:r>
              <a:rPr lang="en-US" sz="1800" dirty="0" err="1" smtClean="0"/>
              <a:t>Haghighi</a:t>
            </a:r>
            <a:r>
              <a:rPr lang="en-US" sz="1800" dirty="0" smtClean="0"/>
              <a:t> A, </a:t>
            </a:r>
            <a:r>
              <a:rPr lang="en-US" sz="1800" dirty="0" err="1" smtClean="0"/>
              <a:t>Sharifzad</a:t>
            </a:r>
            <a:r>
              <a:rPr lang="en-US" sz="1800" dirty="0" smtClean="0"/>
              <a:t> HR, </a:t>
            </a:r>
            <a:r>
              <a:rPr lang="en-US" sz="1800" dirty="0" err="1" smtClean="0"/>
              <a:t>Matin</a:t>
            </a:r>
            <a:r>
              <a:rPr lang="en-US" sz="1800" dirty="0" smtClean="0"/>
              <a:t> S, </a:t>
            </a:r>
            <a:r>
              <a:rPr lang="en-US" sz="1800" dirty="0" err="1" smtClean="0"/>
              <a:t>Rezaee</a:t>
            </a:r>
            <a:r>
              <a:rPr lang="en-US" sz="1800" dirty="0" smtClean="0"/>
              <a:t> S. The pathological presentations of </a:t>
            </a:r>
            <a:r>
              <a:rPr lang="en-US" sz="1800" dirty="0" err="1" smtClean="0"/>
              <a:t>neuroBehçet</a:t>
            </a:r>
            <a:r>
              <a:rPr lang="en-US" sz="1800" dirty="0" smtClean="0"/>
              <a:t> disease: a case report and review of the literature</a:t>
            </a:r>
            <a:r>
              <a:rPr lang="en-US" sz="1800" u="sng" dirty="0" smtClean="0">
                <a:hlinkClick r:id="rId3"/>
              </a:rPr>
              <a:t>.</a:t>
            </a:r>
            <a:r>
              <a:rPr lang="en-US" sz="1800" dirty="0" smtClean="0"/>
              <a:t> Neurologist. 2007;13(4):209-14.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Arai Y, Kohno S, Takahashi Y, </a:t>
            </a:r>
            <a:r>
              <a:rPr lang="en-US" sz="1800" dirty="0" err="1" smtClean="0"/>
              <a:t>Miyajima</a:t>
            </a:r>
            <a:r>
              <a:rPr lang="en-US" sz="1800" dirty="0" smtClean="0"/>
              <a:t> Y, </a:t>
            </a:r>
            <a:r>
              <a:rPr lang="en-US" sz="1800" dirty="0" err="1" smtClean="0"/>
              <a:t>Tsutusi</a:t>
            </a:r>
            <a:r>
              <a:rPr lang="en-US" sz="1800" dirty="0" smtClean="0"/>
              <a:t> </a:t>
            </a:r>
            <a:r>
              <a:rPr lang="en-US" sz="1800" dirty="0" err="1" smtClean="0"/>
              <a:t>Y.Autopsy</a:t>
            </a:r>
            <a:r>
              <a:rPr lang="en-US" sz="1800" dirty="0" smtClean="0"/>
              <a:t> case of </a:t>
            </a:r>
            <a:r>
              <a:rPr lang="en-US" sz="1800" dirty="0" err="1" smtClean="0"/>
              <a:t>neuro-Behçet's</a:t>
            </a:r>
            <a:r>
              <a:rPr lang="en-US" sz="1800" dirty="0" smtClean="0"/>
              <a:t> disease with multifocal </a:t>
            </a:r>
            <a:r>
              <a:rPr lang="en-US" sz="1800" dirty="0" err="1" smtClean="0"/>
              <a:t>neutrophilic</a:t>
            </a:r>
            <a:r>
              <a:rPr lang="en-US" sz="1800" dirty="0" smtClean="0"/>
              <a:t> </a:t>
            </a:r>
            <a:r>
              <a:rPr lang="en-US" sz="1800" dirty="0" err="1" smtClean="0"/>
              <a:t>perivascularinflammation.Neuropathology</a:t>
            </a:r>
            <a:r>
              <a:rPr lang="en-US" sz="1800" dirty="0" smtClean="0">
                <a:solidFill>
                  <a:schemeClr val="bg1"/>
                </a:solidFill>
              </a:rPr>
              <a:t>. 2006;26(6):579-85.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Disclosure Statement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Nothing to disclose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Clinical Summary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A 30 year old man with recent treatment for </a:t>
            </a:r>
            <a:r>
              <a:rPr lang="en-US" b="1" i="1" smtClean="0"/>
              <a:t>Streptococcal </a:t>
            </a:r>
            <a:r>
              <a:rPr lang="en-US" b="1" smtClean="0"/>
              <a:t>pharyngitis developed weakness of the left upper and lower extremities and left facial droop. 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solidFill>
                  <a:schemeClr val="bg1"/>
                </a:solidFill>
              </a:rPr>
              <a:t>MRI Preoperative</a:t>
            </a:r>
            <a:br>
              <a:rPr lang="en-US" sz="4000" b="1" smtClean="0">
                <a:solidFill>
                  <a:schemeClr val="bg1"/>
                </a:solidFill>
              </a:rPr>
            </a:br>
            <a:endParaRPr lang="en-US" sz="4000" b="1" smtClean="0">
              <a:solidFill>
                <a:schemeClr val="bg1"/>
              </a:solidFill>
            </a:endParaRPr>
          </a:p>
        </p:txBody>
      </p:sp>
      <p:pic>
        <p:nvPicPr>
          <p:cNvPr id="5123" name="Picture 7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213" y="690563"/>
            <a:ext cx="4243387" cy="5435600"/>
          </a:xfrm>
          <a:noFill/>
        </p:spPr>
      </p:pic>
      <p:pic>
        <p:nvPicPr>
          <p:cNvPr id="5124" name="Picture 6" descr="Pictur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38663" y="685800"/>
            <a:ext cx="4376737" cy="5432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Biopsy 1</a:t>
            </a:r>
          </a:p>
        </p:txBody>
      </p:sp>
      <p:pic>
        <p:nvPicPr>
          <p:cNvPr id="6147" name="Picture 4" descr="Slid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Biopsy 1</a:t>
            </a:r>
          </a:p>
        </p:txBody>
      </p:sp>
      <p:pic>
        <p:nvPicPr>
          <p:cNvPr id="7171" name="Picture 5" descr="Slide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lide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2413" cy="6858000"/>
          </a:xfrm>
          <a:noFill/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0" y="5791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CD68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CD3                       </a:t>
            </a:r>
            <a:r>
              <a:rPr lang="en-US" sz="4800" smtClean="0"/>
              <a:t>CD20</a:t>
            </a:r>
            <a:r>
              <a:rPr lang="en-US" smtClean="0"/>
              <a:t>         </a:t>
            </a:r>
          </a:p>
        </p:txBody>
      </p:sp>
      <p:pic>
        <p:nvPicPr>
          <p:cNvPr id="10243" name="Picture 7" descr="Slide7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486400" cy="4267200"/>
          </a:xfrm>
          <a:noFill/>
        </p:spPr>
      </p:pic>
      <p:pic>
        <p:nvPicPr>
          <p:cNvPr id="10244" name="Picture 8" descr="Untitled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6000"/>
          </a:blip>
          <a:srcRect/>
          <a:stretch>
            <a:fillRect/>
          </a:stretch>
        </p:blipFill>
        <p:spPr>
          <a:xfrm>
            <a:off x="3730625" y="3276600"/>
            <a:ext cx="5489575" cy="3581400"/>
          </a:xfrm>
          <a:noFill/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371600" y="5029200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alibri" pitchFamily="34" charset="0"/>
              </a:rPr>
              <a:t>CD3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|6.5|8.3|6.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7|2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316</Words>
  <Application>Microsoft Office PowerPoint</Application>
  <PresentationFormat>On-screen Show (4:3)</PresentationFormat>
  <Paragraphs>79</Paragraphs>
  <Slides>18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DIAGNOSTIC SLIDE SESSION 2013</vt:lpstr>
      <vt:lpstr> Disclosure Statement </vt:lpstr>
      <vt:lpstr>Clinical Summary</vt:lpstr>
      <vt:lpstr>MRI Preoperative </vt:lpstr>
      <vt:lpstr>Biopsy 1</vt:lpstr>
      <vt:lpstr>Biopsy 1</vt:lpstr>
      <vt:lpstr>Slide 7</vt:lpstr>
      <vt:lpstr>CD68</vt:lpstr>
      <vt:lpstr>CD3                       CD20         </vt:lpstr>
      <vt:lpstr>Slide 10</vt:lpstr>
      <vt:lpstr>Slide 11</vt:lpstr>
      <vt:lpstr>Diagnosis?</vt:lpstr>
      <vt:lpstr>Slide 13</vt:lpstr>
      <vt:lpstr> Behçet Disease  </vt:lpstr>
      <vt:lpstr>Neuro-Behçet Disease</vt:lpstr>
      <vt:lpstr>Follow-up</vt:lpstr>
      <vt:lpstr>Final Diagnosis</vt:lpstr>
      <vt:lpstr>References</vt:lpstr>
    </vt:vector>
  </TitlesOfParts>
  <Company>KUMC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SLIDE SESSION 2009</dc:title>
  <dc:creator>KUMC</dc:creator>
  <cp:lastModifiedBy>Karen Weber</cp:lastModifiedBy>
  <cp:revision>56</cp:revision>
  <dcterms:created xsi:type="dcterms:W3CDTF">2013-07-11T14:19:42Z</dcterms:created>
  <dcterms:modified xsi:type="dcterms:W3CDTF">2013-07-11T14:19:55Z</dcterms:modified>
</cp:coreProperties>
</file>