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Default Extension="rels" ContentType="application/vnd.openxmlformats-package.relationships+xml"/>
  <Default Extension="jpeg" ContentType="image/jpeg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Layouts/slideLayout5.xml" ContentType="application/vnd.openxmlformats-officedocument.presentationml.slideLayout+xml"/>
  <Override PartName="/docProps/app.xml" ContentType="application/vnd.openxmlformats-officedocument.extended-properties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ppt/slides/slide22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notesSlides/notesSlide5.xml" ContentType="application/vnd.openxmlformats-officedocument.presentationml.notes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20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17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notesSlides/notesSlide8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id="2147483648" r:id="rId1"/>
  </p:sldMasterIdLst>
  <p:notesMasterIdLst>
    <p:notesMasterId r:id="rId27"/>
  </p:notesMasterIdLst>
  <p:sldIdLst>
    <p:sldId id="256" r:id="rId2"/>
    <p:sldId id="281" r:id="rId3"/>
    <p:sldId id="270" r:id="rId4"/>
    <p:sldId id="258" r:id="rId5"/>
    <p:sldId id="271" r:id="rId6"/>
    <p:sldId id="272" r:id="rId7"/>
    <p:sldId id="273" r:id="rId8"/>
    <p:sldId id="260" r:id="rId9"/>
    <p:sldId id="261" r:id="rId10"/>
    <p:sldId id="274" r:id="rId11"/>
    <p:sldId id="267" r:id="rId12"/>
    <p:sldId id="278" r:id="rId13"/>
    <p:sldId id="283" r:id="rId14"/>
    <p:sldId id="276" r:id="rId15"/>
    <p:sldId id="259" r:id="rId16"/>
    <p:sldId id="263" r:id="rId17"/>
    <p:sldId id="264" r:id="rId18"/>
    <p:sldId id="265" r:id="rId19"/>
    <p:sldId id="266" r:id="rId20"/>
    <p:sldId id="268" r:id="rId21"/>
    <p:sldId id="280" r:id="rId22"/>
    <p:sldId id="279" r:id="rId23"/>
    <p:sldId id="269" r:id="rId24"/>
    <p:sldId id="277" r:id="rId25"/>
    <p:sldId id="282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extLst>
    <p:ext uri="{E76CE94A-603C-4142-B9EB-6D1370010A27}">
      <p14:discardImageEditDat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showOutlineIcons="0">
    <p:restoredLeft sz="15620"/>
    <p:restoredTop sz="94660"/>
  </p:normalViewPr>
  <p:slideViewPr>
    <p:cSldViewPr>
      <p:cViewPr varScale="1">
        <p:scale>
          <a:sx n="143" d="100"/>
          <a:sy n="143" d="100"/>
        </p:scale>
        <p:origin x="-135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printerSettings" Target="printerSettings/printerSettings1.bin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A65442-C3E8-4ADA-86CD-29027B2099A1}" type="datetimeFigureOut">
              <a:rPr lang="en-US" smtClean="0"/>
              <a:pPr/>
              <a:t>7/11/13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993A46-ABE7-4FE9-B175-AE978AA1FE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972887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MRI showed multiple small white matter lesions with signal properties suggesting petechial hemorrhages, prompting radiological differential diagnoses of acute hemorrhagic leukoencephalopathy and vasculitis.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993A46-ABE7-4FE9-B175-AE978AA1FE0C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169756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Multiple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microinfacts</a:t>
            </a:r>
            <a:r>
              <a:rPr lang="en-US" baseline="0" dirty="0" smtClean="0"/>
              <a:t> and petechial hemorrhages mostly involving the white matter.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993A46-ABE7-4FE9-B175-AE978AA1FE0C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766938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993A46-ABE7-4FE9-B175-AE978AA1FE0C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766938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993A46-ABE7-4FE9-B175-AE978AA1FE0C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766938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993A46-ABE7-4FE9-B175-AE978AA1FE0C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595488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 diagnostic test is sensitive or specific for fat embolism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most cases, CNS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emboli happens after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pulmonary capillary bed is overwhelmed, while in a smaller subset there is an underlying right to left cardiovascular shunt of some sort.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993A46-ABE7-4FE9-B175-AE978AA1FE0C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595488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993A46-ABE7-4FE9-B175-AE978AA1FE0C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902492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993A46-ABE7-4FE9-B175-AE978AA1FE0C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902492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838200" y="3581400"/>
            <a:ext cx="7543800" cy="76200"/>
          </a:xfrm>
          <a:prstGeom prst="rect">
            <a:avLst/>
          </a:prstGeom>
          <a:gradFill>
            <a:gsLst>
              <a:gs pos="0">
                <a:schemeClr val="accent5">
                  <a:lumMod val="20000"/>
                  <a:lumOff val="80000"/>
                </a:schemeClr>
              </a:gs>
              <a:gs pos="12000">
                <a:schemeClr val="accent5">
                  <a:lumMod val="40000"/>
                  <a:lumOff val="60000"/>
                </a:schemeClr>
              </a:gs>
              <a:gs pos="65000">
                <a:schemeClr val="accent5">
                  <a:lumMod val="75000"/>
                </a:schemeClr>
              </a:gs>
              <a:gs pos="100000">
                <a:schemeClr val="accent5">
                  <a:lumMod val="50000"/>
                </a:schemeClr>
              </a:gs>
              <a:gs pos="32000">
                <a:schemeClr val="accent5">
                  <a:lumMod val="60000"/>
                  <a:lumOff val="4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8229600" cy="46783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838200" y="1219200"/>
            <a:ext cx="7543800" cy="76200"/>
          </a:xfrm>
          <a:prstGeom prst="rect">
            <a:avLst/>
          </a:prstGeom>
          <a:gradFill>
            <a:gsLst>
              <a:gs pos="0">
                <a:schemeClr val="accent5">
                  <a:lumMod val="20000"/>
                  <a:lumOff val="80000"/>
                </a:schemeClr>
              </a:gs>
              <a:gs pos="12000">
                <a:schemeClr val="accent5">
                  <a:lumMod val="40000"/>
                  <a:lumOff val="60000"/>
                </a:schemeClr>
              </a:gs>
              <a:gs pos="65000">
                <a:schemeClr val="accent5">
                  <a:lumMod val="75000"/>
                </a:schemeClr>
              </a:gs>
              <a:gs pos="100000">
                <a:schemeClr val="accent5">
                  <a:lumMod val="50000"/>
                </a:schemeClr>
              </a:gs>
              <a:gs pos="32000">
                <a:schemeClr val="accent5">
                  <a:lumMod val="60000"/>
                  <a:lumOff val="4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 rot="5400000">
            <a:off x="3771898" y="3162301"/>
            <a:ext cx="5791202" cy="76199"/>
          </a:xfrm>
          <a:prstGeom prst="rect">
            <a:avLst/>
          </a:prstGeom>
          <a:gradFill>
            <a:gsLst>
              <a:gs pos="0">
                <a:schemeClr val="accent5">
                  <a:lumMod val="20000"/>
                  <a:lumOff val="80000"/>
                </a:schemeClr>
              </a:gs>
              <a:gs pos="12000">
                <a:schemeClr val="accent5">
                  <a:lumMod val="40000"/>
                  <a:lumOff val="60000"/>
                </a:schemeClr>
              </a:gs>
              <a:gs pos="65000">
                <a:schemeClr val="accent5">
                  <a:lumMod val="75000"/>
                </a:schemeClr>
              </a:gs>
              <a:gs pos="100000">
                <a:schemeClr val="accent5">
                  <a:lumMod val="50000"/>
                </a:schemeClr>
              </a:gs>
              <a:gs pos="32000">
                <a:schemeClr val="accent5">
                  <a:lumMod val="60000"/>
                  <a:lumOff val="4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7545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838200" y="1295400"/>
            <a:ext cx="7543800" cy="76200"/>
          </a:xfrm>
          <a:prstGeom prst="rect">
            <a:avLst/>
          </a:prstGeom>
          <a:gradFill>
            <a:gsLst>
              <a:gs pos="0">
                <a:schemeClr val="accent5">
                  <a:lumMod val="20000"/>
                  <a:lumOff val="80000"/>
                </a:schemeClr>
              </a:gs>
              <a:gs pos="12000">
                <a:schemeClr val="accent5">
                  <a:lumMod val="40000"/>
                  <a:lumOff val="60000"/>
                </a:schemeClr>
              </a:gs>
              <a:gs pos="65000">
                <a:schemeClr val="accent5">
                  <a:lumMod val="75000"/>
                </a:schemeClr>
              </a:gs>
              <a:gs pos="100000">
                <a:schemeClr val="accent5">
                  <a:lumMod val="50000"/>
                </a:schemeClr>
              </a:gs>
              <a:gs pos="32000">
                <a:schemeClr val="accent5">
                  <a:lumMod val="60000"/>
                  <a:lumOff val="4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838200" y="4419600"/>
            <a:ext cx="7543800" cy="76200"/>
          </a:xfrm>
          <a:prstGeom prst="rect">
            <a:avLst/>
          </a:prstGeom>
          <a:gradFill>
            <a:gsLst>
              <a:gs pos="0">
                <a:schemeClr val="accent5">
                  <a:lumMod val="20000"/>
                  <a:lumOff val="80000"/>
                </a:schemeClr>
              </a:gs>
              <a:gs pos="12000">
                <a:schemeClr val="accent5">
                  <a:lumMod val="40000"/>
                  <a:lumOff val="60000"/>
                </a:schemeClr>
              </a:gs>
              <a:gs pos="65000">
                <a:schemeClr val="accent5">
                  <a:lumMod val="75000"/>
                </a:schemeClr>
              </a:gs>
              <a:gs pos="100000">
                <a:schemeClr val="accent5">
                  <a:lumMod val="50000"/>
                </a:schemeClr>
              </a:gs>
              <a:gs pos="32000">
                <a:schemeClr val="accent5">
                  <a:lumMod val="60000"/>
                  <a:lumOff val="4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47800"/>
            <a:ext cx="4038600" cy="4678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47800"/>
            <a:ext cx="4038600" cy="4678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838200" y="1219200"/>
            <a:ext cx="7543800" cy="76200"/>
          </a:xfrm>
          <a:prstGeom prst="rect">
            <a:avLst/>
          </a:prstGeom>
          <a:gradFill>
            <a:gsLst>
              <a:gs pos="0">
                <a:schemeClr val="accent5">
                  <a:lumMod val="20000"/>
                  <a:lumOff val="80000"/>
                </a:schemeClr>
              </a:gs>
              <a:gs pos="12000">
                <a:schemeClr val="accent5">
                  <a:lumMod val="40000"/>
                  <a:lumOff val="60000"/>
                </a:schemeClr>
              </a:gs>
              <a:gs pos="65000">
                <a:schemeClr val="accent5">
                  <a:lumMod val="75000"/>
                </a:schemeClr>
              </a:gs>
              <a:gs pos="100000">
                <a:schemeClr val="accent5">
                  <a:lumMod val="50000"/>
                </a:schemeClr>
              </a:gs>
              <a:gs pos="32000">
                <a:schemeClr val="accent5">
                  <a:lumMod val="60000"/>
                  <a:lumOff val="4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71600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057400"/>
            <a:ext cx="4040188" cy="4068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371600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057400"/>
            <a:ext cx="4041775" cy="4068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838200" y="1219200"/>
            <a:ext cx="7543800" cy="76200"/>
          </a:xfrm>
          <a:prstGeom prst="rect">
            <a:avLst/>
          </a:prstGeom>
          <a:gradFill>
            <a:gsLst>
              <a:gs pos="0">
                <a:schemeClr val="accent5">
                  <a:lumMod val="20000"/>
                  <a:lumOff val="80000"/>
                </a:schemeClr>
              </a:gs>
              <a:gs pos="12000">
                <a:schemeClr val="accent5">
                  <a:lumMod val="40000"/>
                  <a:lumOff val="60000"/>
                </a:schemeClr>
              </a:gs>
              <a:gs pos="65000">
                <a:schemeClr val="accent5">
                  <a:lumMod val="75000"/>
                </a:schemeClr>
              </a:gs>
              <a:gs pos="100000">
                <a:schemeClr val="accent5">
                  <a:lumMod val="50000"/>
                </a:schemeClr>
              </a:gs>
              <a:gs pos="32000">
                <a:schemeClr val="accent5">
                  <a:lumMod val="60000"/>
                  <a:lumOff val="4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838200" y="1219200"/>
            <a:ext cx="7543800" cy="76200"/>
          </a:xfrm>
          <a:prstGeom prst="rect">
            <a:avLst/>
          </a:prstGeom>
          <a:gradFill>
            <a:gsLst>
              <a:gs pos="0">
                <a:schemeClr val="accent5">
                  <a:lumMod val="20000"/>
                  <a:lumOff val="80000"/>
                </a:schemeClr>
              </a:gs>
              <a:gs pos="12000">
                <a:schemeClr val="accent5">
                  <a:lumMod val="40000"/>
                  <a:lumOff val="60000"/>
                </a:schemeClr>
              </a:gs>
              <a:gs pos="65000">
                <a:schemeClr val="accent5">
                  <a:lumMod val="75000"/>
                </a:schemeClr>
              </a:gs>
              <a:gs pos="100000">
                <a:schemeClr val="accent5">
                  <a:lumMod val="50000"/>
                </a:schemeClr>
              </a:gs>
              <a:gs pos="32000">
                <a:schemeClr val="accent5">
                  <a:lumMod val="60000"/>
                  <a:lumOff val="4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57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457200" y="1371600"/>
            <a:ext cx="3048000" cy="45719"/>
          </a:xfrm>
          <a:prstGeom prst="rect">
            <a:avLst/>
          </a:prstGeom>
          <a:gradFill>
            <a:gsLst>
              <a:gs pos="0">
                <a:schemeClr val="accent5">
                  <a:lumMod val="20000"/>
                  <a:lumOff val="80000"/>
                </a:schemeClr>
              </a:gs>
              <a:gs pos="12000">
                <a:schemeClr val="accent5">
                  <a:lumMod val="40000"/>
                  <a:lumOff val="60000"/>
                </a:schemeClr>
              </a:gs>
              <a:gs pos="65000">
                <a:schemeClr val="accent5">
                  <a:lumMod val="75000"/>
                </a:schemeClr>
              </a:gs>
              <a:gs pos="100000">
                <a:schemeClr val="accent5">
                  <a:lumMod val="50000"/>
                </a:schemeClr>
              </a:gs>
              <a:gs pos="32000">
                <a:schemeClr val="accent5">
                  <a:lumMod val="60000"/>
                  <a:lumOff val="4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838200" y="5334000"/>
            <a:ext cx="7543800" cy="76200"/>
          </a:xfrm>
          <a:prstGeom prst="rect">
            <a:avLst/>
          </a:prstGeom>
          <a:gradFill>
            <a:gsLst>
              <a:gs pos="0">
                <a:schemeClr val="accent5">
                  <a:lumMod val="20000"/>
                  <a:lumOff val="80000"/>
                </a:schemeClr>
              </a:gs>
              <a:gs pos="12000">
                <a:schemeClr val="accent5">
                  <a:lumMod val="40000"/>
                  <a:lumOff val="60000"/>
                </a:schemeClr>
              </a:gs>
              <a:gs pos="65000">
                <a:schemeClr val="accent5">
                  <a:lumMod val="75000"/>
                </a:schemeClr>
              </a:gs>
              <a:gs pos="100000">
                <a:schemeClr val="accent5">
                  <a:lumMod val="50000"/>
                </a:schemeClr>
              </a:gs>
              <a:gs pos="32000">
                <a:schemeClr val="accent5">
                  <a:lumMod val="60000"/>
                  <a:lumOff val="4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7/11/13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jpeg"/><Relationship Id="rId3" Type="http://schemas.openxmlformats.org/officeDocument/2006/relationships/image" Target="../media/image12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jpeg"/><Relationship Id="rId3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AANP Diagnostic Slide Session</a:t>
            </a:r>
            <a:br>
              <a:rPr lang="en-US" dirty="0" smtClean="0"/>
            </a:br>
            <a:r>
              <a:rPr lang="en-US" dirty="0" smtClean="0"/>
              <a:t>Case 2013-4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tx1"/>
                </a:solidFill>
              </a:rPr>
              <a:t>Melike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Pekmezci</a:t>
            </a:r>
            <a:r>
              <a:rPr lang="en-US" dirty="0" smtClean="0">
                <a:solidFill>
                  <a:schemeClr val="tx1"/>
                </a:solidFill>
              </a:rPr>
              <a:t>, MD</a:t>
            </a:r>
          </a:p>
          <a:p>
            <a:r>
              <a:rPr lang="en-US" dirty="0" err="1" smtClean="0">
                <a:solidFill>
                  <a:schemeClr val="tx1"/>
                </a:solidFill>
              </a:rPr>
              <a:t>Arie</a:t>
            </a:r>
            <a:r>
              <a:rPr lang="en-US" dirty="0" smtClean="0">
                <a:solidFill>
                  <a:schemeClr val="tx1"/>
                </a:solidFill>
              </a:rPr>
              <a:t> Perry, MD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" y="92463"/>
            <a:ext cx="3454400" cy="18887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8459" b="12661"/>
          <a:stretch/>
        </p:blipFill>
        <p:spPr>
          <a:xfrm>
            <a:off x="6337300" y="76200"/>
            <a:ext cx="2730500" cy="1802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68414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 marL="571500" indent="-5715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4000" dirty="0" smtClean="0">
                <a:solidFill>
                  <a:schemeClr val="tx1"/>
                </a:solidFill>
              </a:rPr>
              <a:t>What is the differential diagnosis?</a:t>
            </a:r>
          </a:p>
          <a:p>
            <a:pPr marL="571500" indent="-5715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4000" dirty="0">
                <a:solidFill>
                  <a:schemeClr val="tx1"/>
                </a:solidFill>
              </a:rPr>
              <a:t>What special studies would you perform?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32727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Diagnostic Considerations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81600"/>
          </a:xfrm>
        </p:spPr>
        <p:txBody>
          <a:bodyPr>
            <a:normAutofit/>
          </a:bodyPr>
          <a:lstStyle/>
          <a:p>
            <a:r>
              <a:rPr lang="en-US" dirty="0" smtClean="0"/>
              <a:t>Infectious</a:t>
            </a:r>
          </a:p>
          <a:p>
            <a:pPr lvl="1"/>
            <a:r>
              <a:rPr lang="en-US" dirty="0" smtClean="0"/>
              <a:t>CNS Malaria</a:t>
            </a:r>
          </a:p>
          <a:p>
            <a:pPr lvl="1"/>
            <a:r>
              <a:rPr lang="en-US" dirty="0" smtClean="0"/>
              <a:t>Toxoplasmosis</a:t>
            </a:r>
          </a:p>
          <a:p>
            <a:r>
              <a:rPr lang="en-US" dirty="0" smtClean="0"/>
              <a:t>Inflammatory/autoimmune</a:t>
            </a:r>
          </a:p>
          <a:p>
            <a:pPr lvl="1"/>
            <a:r>
              <a:rPr lang="en-US" dirty="0" smtClean="0"/>
              <a:t>ADEM/AHL</a:t>
            </a:r>
          </a:p>
          <a:p>
            <a:pPr lvl="1"/>
            <a:r>
              <a:rPr lang="en-US" dirty="0" smtClean="0"/>
              <a:t>Lupus encephalitis</a:t>
            </a:r>
          </a:p>
          <a:p>
            <a:r>
              <a:rPr lang="en-US" dirty="0" smtClean="0"/>
              <a:t>Toxic</a:t>
            </a:r>
          </a:p>
          <a:p>
            <a:pPr lvl="1"/>
            <a:r>
              <a:rPr lang="en-US" dirty="0" smtClean="0"/>
              <a:t>Carbon monoxide poisoning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83936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Diagnostic Considerations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5029200"/>
          </a:xfrm>
        </p:spPr>
        <p:txBody>
          <a:bodyPr>
            <a:normAutofit/>
          </a:bodyPr>
          <a:lstStyle/>
          <a:p>
            <a:r>
              <a:rPr lang="en-US" dirty="0" err="1" smtClean="0"/>
              <a:t>Vasculitis</a:t>
            </a:r>
            <a:r>
              <a:rPr lang="en-US" dirty="0" smtClean="0"/>
              <a:t>/</a:t>
            </a:r>
            <a:r>
              <a:rPr lang="en-US" dirty="0" err="1" smtClean="0"/>
              <a:t>vasculopathy</a:t>
            </a:r>
            <a:endParaRPr lang="en-US" dirty="0" smtClean="0"/>
          </a:p>
          <a:p>
            <a:pPr lvl="1"/>
            <a:r>
              <a:rPr lang="en-US" dirty="0"/>
              <a:t>Microscopic </a:t>
            </a:r>
            <a:r>
              <a:rPr lang="en-US" dirty="0" err="1"/>
              <a:t>polyangiitis</a:t>
            </a:r>
            <a:endParaRPr lang="en-US" dirty="0"/>
          </a:p>
          <a:p>
            <a:pPr lvl="1"/>
            <a:r>
              <a:rPr lang="en-US" dirty="0" smtClean="0"/>
              <a:t>Binswanger (subcortical arteriosclerotic) encephalopathy</a:t>
            </a:r>
          </a:p>
          <a:p>
            <a:pPr lvl="1"/>
            <a:r>
              <a:rPr lang="en-US" dirty="0" smtClean="0"/>
              <a:t>CADASIL</a:t>
            </a:r>
          </a:p>
          <a:p>
            <a:pPr lvl="1"/>
            <a:r>
              <a:rPr lang="en-US" dirty="0" smtClean="0"/>
              <a:t>Cerebral amyloid </a:t>
            </a:r>
            <a:r>
              <a:rPr lang="en-US" dirty="0" err="1" smtClean="0"/>
              <a:t>angiopathy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58888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Diagnostic Considerations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953000"/>
          </a:xfrm>
        </p:spPr>
        <p:txBody>
          <a:bodyPr>
            <a:normAutofit/>
          </a:bodyPr>
          <a:lstStyle/>
          <a:p>
            <a:r>
              <a:rPr lang="en-US" dirty="0" smtClean="0"/>
              <a:t>Embolic</a:t>
            </a:r>
          </a:p>
          <a:p>
            <a:pPr lvl="1"/>
            <a:r>
              <a:rPr lang="en-US" dirty="0" smtClean="0"/>
              <a:t>DIC/TTP</a:t>
            </a:r>
          </a:p>
          <a:p>
            <a:pPr lvl="1"/>
            <a:r>
              <a:rPr lang="en-US" dirty="0" smtClean="0"/>
              <a:t>Air embolism</a:t>
            </a:r>
          </a:p>
          <a:p>
            <a:pPr lvl="1"/>
            <a:r>
              <a:rPr lang="en-US" dirty="0" smtClean="0"/>
              <a:t>Fat embolism</a:t>
            </a:r>
          </a:p>
          <a:p>
            <a:pPr lvl="0"/>
            <a:r>
              <a:rPr lang="en-US" dirty="0">
                <a:solidFill>
                  <a:prstClr val="black"/>
                </a:solidFill>
              </a:rPr>
              <a:t>Other</a:t>
            </a:r>
          </a:p>
          <a:p>
            <a:pPr lvl="1"/>
            <a:r>
              <a:rPr lang="en-US" dirty="0" smtClean="0"/>
              <a:t>Sickle cell disease/crisis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56197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K:\Residents\PekmezciM\DSS\Fat Embolism (S13-1062) 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152" y="45720"/>
            <a:ext cx="8980504" cy="6766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>
            <a:off x="4800600" y="3251675"/>
            <a:ext cx="419100" cy="1524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/>
          <p:cNvCxnSpPr/>
          <p:nvPr/>
        </p:nvCxnSpPr>
        <p:spPr>
          <a:xfrm>
            <a:off x="2209800" y="4038600"/>
            <a:ext cx="419100" cy="1524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62820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K:\Residents\PekmezciM\DSS\Fat Embolism (S13-1062) LFB-PAS 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694944" y="1070886"/>
            <a:ext cx="5992829" cy="4514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K:\Residents\PekmezciM\DSS\Fat Embolism (S13-1062) NFP 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849624" y="1069848"/>
            <a:ext cx="6001010" cy="4520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6200" y="381000"/>
            <a:ext cx="10668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LFB-PAS</a:t>
            </a:r>
            <a:endParaRPr lang="en-US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4648200" y="384048"/>
            <a:ext cx="15240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Neurofilament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47948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K:\Residents\PekmezciM\DSS\Fat Embolism (S13-1062) CD68 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694944" y="1069848"/>
            <a:ext cx="5989320" cy="4511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K:\Residents\PekmezciM\DSS\Fat Embolism (S13-1062) GFAP 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849624" y="1069848"/>
            <a:ext cx="5989320" cy="4511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648200" y="384048"/>
            <a:ext cx="6858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GFAP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76200" y="381000"/>
            <a:ext cx="6858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CD68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28356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K:\Residents\PekmezciM\DSS\Fat Embolism (S13-1062) ORO FFP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152" y="45720"/>
            <a:ext cx="8980504" cy="6766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52400" y="152400"/>
            <a:ext cx="1143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Oil Red-O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8001000" y="5257800"/>
            <a:ext cx="419100" cy="1524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7315200" y="5486400"/>
            <a:ext cx="419100" cy="1524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476250" y="762000"/>
            <a:ext cx="419100" cy="1524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2751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K:\Residents\PekmezciM\DSS\Fat Embolism (S13-1062) Sudan IV 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152" y="45720"/>
            <a:ext cx="9022080" cy="6766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2400" y="118646"/>
            <a:ext cx="10668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Sudan IV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87145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Predisposing Factors for Fat Embolism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Traumatic</a:t>
            </a:r>
          </a:p>
          <a:p>
            <a:pPr lvl="1"/>
            <a:r>
              <a:rPr lang="en-US" dirty="0"/>
              <a:t>L</a:t>
            </a:r>
            <a:r>
              <a:rPr lang="en-US" dirty="0" smtClean="0"/>
              <a:t>ong bones </a:t>
            </a:r>
          </a:p>
          <a:p>
            <a:pPr lvl="1"/>
            <a:r>
              <a:rPr lang="en-US" dirty="0" smtClean="0"/>
              <a:t>Viscera:  Liposuction</a:t>
            </a:r>
            <a:endParaRPr lang="en-US" dirty="0"/>
          </a:p>
          <a:p>
            <a:r>
              <a:rPr lang="en-US" dirty="0"/>
              <a:t>Non-</a:t>
            </a:r>
            <a:r>
              <a:rPr lang="en-US" dirty="0" smtClean="0"/>
              <a:t>traumatic </a:t>
            </a:r>
          </a:p>
          <a:p>
            <a:pPr lvl="1"/>
            <a:r>
              <a:rPr lang="en-US" dirty="0" smtClean="0"/>
              <a:t>Metabolic </a:t>
            </a:r>
            <a:r>
              <a:rPr lang="en-US" dirty="0"/>
              <a:t>(</a:t>
            </a:r>
            <a:r>
              <a:rPr lang="en-US" dirty="0" smtClean="0"/>
              <a:t>pancreatitis)</a:t>
            </a:r>
          </a:p>
          <a:p>
            <a:pPr lvl="1"/>
            <a:r>
              <a:rPr lang="en-US" dirty="0" smtClean="0"/>
              <a:t>Burn </a:t>
            </a:r>
            <a:r>
              <a:rPr lang="en-US" dirty="0"/>
              <a:t>injury</a:t>
            </a:r>
          </a:p>
          <a:p>
            <a:pPr lvl="1"/>
            <a:r>
              <a:rPr lang="en-US" smtClean="0"/>
              <a:t>Parenteral nutrition</a:t>
            </a:r>
            <a:endParaRPr lang="en-US" dirty="0"/>
          </a:p>
          <a:p>
            <a:pPr lvl="1"/>
            <a:r>
              <a:rPr lang="en-US" dirty="0" smtClean="0"/>
              <a:t>Sickle </a:t>
            </a:r>
            <a:r>
              <a:rPr lang="en-US" dirty="0"/>
              <a:t>cell or </a:t>
            </a:r>
            <a:r>
              <a:rPr lang="en-US" dirty="0" err="1"/>
              <a:t>thalassemias</a:t>
            </a:r>
            <a:r>
              <a:rPr lang="en-US" dirty="0"/>
              <a:t> </a:t>
            </a:r>
            <a:endParaRPr lang="en-US" dirty="0" smtClean="0"/>
          </a:p>
          <a:p>
            <a:pPr marL="457200" lvl="1" indent="0">
              <a:buNone/>
            </a:pPr>
            <a:r>
              <a:rPr lang="en-US" dirty="0" smtClean="0"/>
              <a:t>   (with </a:t>
            </a:r>
            <a:r>
              <a:rPr lang="en-US" dirty="0"/>
              <a:t>bone marrow </a:t>
            </a:r>
            <a:r>
              <a:rPr lang="en-US" dirty="0" smtClean="0"/>
              <a:t>infarcts)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05114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Conflict of interest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None to disclose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87533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Pathogenesis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70037"/>
            <a:ext cx="8229600" cy="4754563"/>
          </a:xfrm>
        </p:spPr>
        <p:txBody>
          <a:bodyPr>
            <a:normAutofit/>
          </a:bodyPr>
          <a:lstStyle/>
          <a:p>
            <a:r>
              <a:rPr lang="en-US" dirty="0" smtClean="0"/>
              <a:t>Mobilization of fat globules (or bone marrow) to microcirculation</a:t>
            </a:r>
          </a:p>
          <a:p>
            <a:r>
              <a:rPr lang="en-US" dirty="0" smtClean="0"/>
              <a:t>Delayed effects of fat embolism are secondary to toxic effects of free fatty acids</a:t>
            </a:r>
          </a:p>
          <a:p>
            <a:pPr lvl="1"/>
            <a:r>
              <a:rPr lang="en-US" sz="2400" dirty="0"/>
              <a:t>N</a:t>
            </a:r>
            <a:r>
              <a:rPr lang="en-US" sz="2400" dirty="0" smtClean="0"/>
              <a:t>itric oxide inducible </a:t>
            </a:r>
            <a:r>
              <a:rPr lang="en-US" sz="2400" dirty="0"/>
              <a:t>NO </a:t>
            </a:r>
            <a:r>
              <a:rPr lang="en-US" sz="2400" dirty="0" smtClean="0"/>
              <a:t>synthase (</a:t>
            </a:r>
            <a:r>
              <a:rPr lang="en-US" sz="2400" dirty="0" err="1" smtClean="0"/>
              <a:t>iNOS</a:t>
            </a:r>
            <a:r>
              <a:rPr lang="en-US" sz="2400" dirty="0" smtClean="0"/>
              <a:t>)</a:t>
            </a:r>
          </a:p>
          <a:p>
            <a:pPr lvl="1"/>
            <a:r>
              <a:rPr lang="en-US" sz="2400" dirty="0"/>
              <a:t>P</a:t>
            </a:r>
            <a:r>
              <a:rPr lang="en-US" sz="2400" dirty="0" smtClean="0"/>
              <a:t>hospholipase A2</a:t>
            </a:r>
          </a:p>
          <a:p>
            <a:pPr lvl="1"/>
            <a:r>
              <a:rPr lang="en-US" sz="2400" dirty="0"/>
              <a:t>F</a:t>
            </a:r>
            <a:r>
              <a:rPr lang="en-US" sz="2400" dirty="0" smtClean="0"/>
              <a:t>ree </a:t>
            </a:r>
            <a:r>
              <a:rPr lang="en-US" sz="2400" dirty="0"/>
              <a:t>radical and inflammatory cytokines </a:t>
            </a:r>
            <a:r>
              <a:rPr lang="en-US" sz="2400" dirty="0" smtClean="0"/>
              <a:t>(TNFα, IL-1β, IL-6</a:t>
            </a:r>
            <a:r>
              <a:rPr lang="en-US" sz="2400" dirty="0"/>
              <a:t>) </a:t>
            </a:r>
            <a:endParaRPr lang="en-US" sz="2400" dirty="0" smtClean="0"/>
          </a:p>
          <a:p>
            <a:pPr lvl="1"/>
            <a:r>
              <a:rPr lang="en-US" sz="2400" dirty="0"/>
              <a:t>A</a:t>
            </a:r>
            <a:r>
              <a:rPr lang="en-US" sz="2400" dirty="0" smtClean="0"/>
              <a:t>lveolar macrophages (</a:t>
            </a:r>
            <a:r>
              <a:rPr lang="en-US" sz="2400" dirty="0" err="1" smtClean="0"/>
              <a:t>iNOS</a:t>
            </a:r>
            <a:r>
              <a:rPr lang="en-US" sz="2400" dirty="0" smtClean="0"/>
              <a:t>), neutrophil </a:t>
            </a:r>
            <a:r>
              <a:rPr lang="en-US" sz="2400" dirty="0" err="1" smtClean="0"/>
              <a:t>elastase</a:t>
            </a:r>
            <a:r>
              <a:rPr lang="en-US" sz="2400" dirty="0" smtClean="0"/>
              <a:t> </a:t>
            </a:r>
            <a:r>
              <a:rPr lang="en-US" sz="2400" dirty="0"/>
              <a:t>and </a:t>
            </a:r>
            <a:r>
              <a:rPr lang="en-US" sz="2400" dirty="0" smtClean="0"/>
              <a:t>myeloperoxidase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72717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Diagnosis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70037"/>
            <a:ext cx="8229600" cy="4754563"/>
          </a:xfrm>
        </p:spPr>
        <p:txBody>
          <a:bodyPr>
            <a:normAutofit/>
          </a:bodyPr>
          <a:lstStyle/>
          <a:p>
            <a:r>
              <a:rPr lang="en-US" dirty="0" smtClean="0"/>
              <a:t>Clinical suspicion</a:t>
            </a:r>
          </a:p>
          <a:p>
            <a:r>
              <a:rPr lang="en-US" dirty="0"/>
              <a:t>A</a:t>
            </a:r>
            <a:r>
              <a:rPr lang="en-US" dirty="0" smtClean="0"/>
              <a:t>cute chest syndrome in Sickle cell disease…</a:t>
            </a:r>
          </a:p>
          <a:p>
            <a:r>
              <a:rPr lang="en-US" dirty="0" smtClean="0"/>
              <a:t>Cardiac defects increase the risk of CNS embolism, but are not required.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33240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Treatment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24400"/>
          </a:xfrm>
        </p:spPr>
        <p:txBody>
          <a:bodyPr>
            <a:normAutofit/>
          </a:bodyPr>
          <a:lstStyle/>
          <a:p>
            <a:r>
              <a:rPr lang="en-US" dirty="0" smtClean="0"/>
              <a:t>Good arterial oxygenation (oxygen, PEEP, ventilator)</a:t>
            </a:r>
          </a:p>
          <a:p>
            <a:r>
              <a:rPr lang="en-US" dirty="0" smtClean="0"/>
              <a:t>Maintenance of intravascular volume</a:t>
            </a:r>
          </a:p>
          <a:p>
            <a:pPr lvl="1"/>
            <a:r>
              <a:rPr lang="en-US" dirty="0" smtClean="0"/>
              <a:t>Albumin</a:t>
            </a:r>
          </a:p>
          <a:p>
            <a:pPr lvl="1"/>
            <a:r>
              <a:rPr lang="en-US" dirty="0" smtClean="0"/>
              <a:t>Blood transfusion</a:t>
            </a:r>
          </a:p>
          <a:p>
            <a:r>
              <a:rPr lang="en-US" dirty="0" smtClean="0"/>
              <a:t>Steroids/Heparin/Alcohol/Dextran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705600" y="4343400"/>
            <a:ext cx="2209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</a:t>
            </a:r>
            <a:r>
              <a:rPr lang="en-US" sz="25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re not helpful</a:t>
            </a:r>
            <a:endParaRPr lang="en-US" sz="25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90800" y="3276600"/>
            <a:ext cx="6096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p</a:t>
            </a:r>
            <a:r>
              <a:rPr lang="en-US" sz="2200" dirty="0" smtClean="0"/>
              <a:t>rovides intravascular volume + binds fatty acids</a:t>
            </a:r>
            <a:endParaRPr lang="en-US" sz="2200" dirty="0"/>
          </a:p>
        </p:txBody>
      </p:sp>
      <p:sp>
        <p:nvSpPr>
          <p:cNvPr id="6" name="TextBox 5"/>
          <p:cNvSpPr txBox="1"/>
          <p:nvPr/>
        </p:nvSpPr>
        <p:spPr>
          <a:xfrm>
            <a:off x="3962400" y="3836313"/>
            <a:ext cx="5410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m</a:t>
            </a:r>
            <a:r>
              <a:rPr lang="en-US" sz="2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ay have a role in sickle cell or </a:t>
            </a:r>
            <a:r>
              <a:rPr lang="en-US" sz="22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thalassemias</a:t>
            </a:r>
            <a:endParaRPr lang="en-US" sz="2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34851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Prognosis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24400"/>
          </a:xfrm>
        </p:spPr>
        <p:txBody>
          <a:bodyPr>
            <a:normAutofit/>
          </a:bodyPr>
          <a:lstStyle/>
          <a:p>
            <a:r>
              <a:rPr lang="en-US" dirty="0" smtClean="0"/>
              <a:t>Mortality rate 5-15%, better when it is not associated with sickle cell disease.</a:t>
            </a:r>
          </a:p>
          <a:p>
            <a:r>
              <a:rPr lang="en-US" dirty="0" smtClean="0"/>
              <a:t>Rarely fulminant form may lead to death within hours of injury</a:t>
            </a:r>
          </a:p>
          <a:p>
            <a:r>
              <a:rPr lang="en-US" dirty="0" smtClean="0"/>
              <a:t>Hypoxia and neurologic deficits for days-weeks</a:t>
            </a:r>
          </a:p>
          <a:p>
            <a:r>
              <a:rPr lang="en-US" dirty="0" smtClean="0"/>
              <a:t>Subtle personality changes, memory problems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06985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447801" y="3581400"/>
            <a:ext cx="7046912" cy="1362075"/>
          </a:xfrm>
        </p:spPr>
        <p:txBody>
          <a:bodyPr/>
          <a:lstStyle/>
          <a:p>
            <a:r>
              <a:rPr lang="en-US" dirty="0" smtClean="0"/>
              <a:t>Thank you…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55798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Sickle Cell Trait and crisis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371600"/>
            <a:ext cx="8458200" cy="4754563"/>
          </a:xfrm>
        </p:spPr>
        <p:txBody>
          <a:bodyPr>
            <a:normAutofit/>
          </a:bodyPr>
          <a:lstStyle/>
          <a:p>
            <a:r>
              <a:rPr lang="en-US" dirty="0" smtClean="0"/>
              <a:t>Increased activity</a:t>
            </a:r>
          </a:p>
          <a:p>
            <a:pPr lvl="1"/>
            <a:r>
              <a:rPr lang="en-US" dirty="0" smtClean="0"/>
              <a:t>Professional athletes and military</a:t>
            </a:r>
          </a:p>
          <a:p>
            <a:r>
              <a:rPr lang="en-US" dirty="0" smtClean="0"/>
              <a:t>High altitude</a:t>
            </a:r>
          </a:p>
          <a:p>
            <a:r>
              <a:rPr lang="en-US" dirty="0" smtClean="0"/>
              <a:t>Medications</a:t>
            </a:r>
          </a:p>
          <a:p>
            <a:pPr lvl="1"/>
            <a:r>
              <a:rPr lang="en-US" dirty="0" smtClean="0"/>
              <a:t>Bactrim </a:t>
            </a:r>
          </a:p>
          <a:p>
            <a:pPr lvl="2"/>
            <a:r>
              <a:rPr lang="en-US" dirty="0" smtClean="0"/>
              <a:t>9 out of 26,627 side effects reported to FDA by June 2013</a:t>
            </a:r>
          </a:p>
          <a:p>
            <a:pPr lvl="2"/>
            <a:r>
              <a:rPr lang="en-US" dirty="0" smtClean="0"/>
              <a:t>All less than 1 month treatment</a:t>
            </a:r>
          </a:p>
          <a:p>
            <a:pPr lvl="2"/>
            <a:r>
              <a:rPr lang="en-US" dirty="0" smtClean="0"/>
              <a:t>Mostly children (10-19 y) one adult (50-59 y)</a:t>
            </a:r>
          </a:p>
          <a:p>
            <a:pPr lvl="1"/>
            <a:r>
              <a:rPr lang="en-US" dirty="0" smtClean="0"/>
              <a:t>Decongestants-pseudoephedrine	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00483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Clinical </a:t>
            </a:r>
            <a:r>
              <a:rPr lang="en-US" dirty="0"/>
              <a:t>H</a:t>
            </a:r>
            <a:r>
              <a:rPr lang="en-US" dirty="0" smtClean="0"/>
              <a:t>istory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68-year-old </a:t>
            </a:r>
            <a:r>
              <a:rPr lang="en-US" dirty="0"/>
              <a:t>woman </a:t>
            </a:r>
            <a:endParaRPr lang="en-US" dirty="0" smtClean="0"/>
          </a:p>
          <a:p>
            <a:r>
              <a:rPr lang="en-US" dirty="0" smtClean="0"/>
              <a:t>Missionary </a:t>
            </a:r>
            <a:r>
              <a:rPr lang="en-US" dirty="0"/>
              <a:t>with recent travel history to </a:t>
            </a:r>
            <a:r>
              <a:rPr lang="en-US" dirty="0" smtClean="0"/>
              <a:t>Ghana</a:t>
            </a:r>
          </a:p>
          <a:p>
            <a:r>
              <a:rPr lang="en-US" dirty="0" smtClean="0"/>
              <a:t>Ocular toxoplasmosis- on Bactrim</a:t>
            </a:r>
          </a:p>
          <a:p>
            <a:r>
              <a:rPr lang="en-US" dirty="0"/>
              <a:t>P</a:t>
            </a:r>
            <a:r>
              <a:rPr lang="en-US" dirty="0" smtClean="0"/>
              <a:t>resented </a:t>
            </a:r>
            <a:r>
              <a:rPr lang="en-US" dirty="0"/>
              <a:t>with neutropenia, odynophagia, and </a:t>
            </a:r>
            <a:r>
              <a:rPr lang="en-US" dirty="0" smtClean="0"/>
              <a:t>fever</a:t>
            </a:r>
          </a:p>
          <a:p>
            <a:r>
              <a:rPr lang="en-US" dirty="0" smtClean="0"/>
              <a:t>Mental </a:t>
            </a:r>
            <a:r>
              <a:rPr lang="en-US" dirty="0"/>
              <a:t>status subsequently declined and progressed to a comatose state.  </a:t>
            </a:r>
            <a:endParaRPr lang="en-US" dirty="0" smtClean="0"/>
          </a:p>
          <a:p>
            <a:r>
              <a:rPr lang="en-US" dirty="0" smtClean="0"/>
              <a:t>Neutropenia </a:t>
            </a:r>
            <a:r>
              <a:rPr lang="en-US" dirty="0" smtClean="0">
                <a:sym typeface="Wingdings" pitchFamily="2" charset="2"/>
              </a:rPr>
              <a:t>B</a:t>
            </a:r>
            <a:r>
              <a:rPr lang="en-US" dirty="0" smtClean="0"/>
              <a:t>one </a:t>
            </a:r>
            <a:r>
              <a:rPr lang="en-US" dirty="0"/>
              <a:t>marrow biopsy </a:t>
            </a:r>
            <a:r>
              <a:rPr lang="en-US" dirty="0" smtClean="0">
                <a:sym typeface="Wingdings" pitchFamily="2" charset="2"/>
              </a:rPr>
              <a:t></a:t>
            </a:r>
            <a:r>
              <a:rPr lang="en-US" dirty="0" smtClean="0"/>
              <a:t> infarcts</a:t>
            </a:r>
          </a:p>
          <a:p>
            <a:r>
              <a:rPr lang="en-US" dirty="0" smtClean="0"/>
              <a:t>Sickle </a:t>
            </a:r>
            <a:r>
              <a:rPr lang="en-US" dirty="0"/>
              <a:t>cell </a:t>
            </a:r>
            <a:r>
              <a:rPr lang="en-US" dirty="0" smtClean="0"/>
              <a:t>trait 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30794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Radiology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Axial-T2 FRFSE</a:t>
            </a:r>
          </a:p>
          <a:p>
            <a:r>
              <a:rPr lang="en-US" dirty="0"/>
              <a:t>(</a:t>
            </a:r>
            <a:r>
              <a:rPr lang="en-US" dirty="0" smtClean="0"/>
              <a:t>Fast Recovery Fast Spin Echo)</a:t>
            </a:r>
            <a:endParaRPr lang="en-US" dirty="0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501650" y="2174875"/>
            <a:ext cx="3951288" cy="3951288"/>
          </a:xfrm>
        </p:spPr>
      </p:pic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Axial- T2 </a:t>
            </a:r>
            <a:r>
              <a:rPr lang="en-US" dirty="0" err="1" smtClean="0"/>
              <a:t>Gre</a:t>
            </a:r>
            <a:endParaRPr lang="en-US" dirty="0" smtClean="0"/>
          </a:p>
          <a:p>
            <a:r>
              <a:rPr lang="en-US" dirty="0"/>
              <a:t>(</a:t>
            </a:r>
            <a:r>
              <a:rPr lang="en-US" dirty="0" smtClean="0"/>
              <a:t>Gradient Echo)</a:t>
            </a:r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4690268" y="2174875"/>
            <a:ext cx="3951288" cy="3951288"/>
          </a:xfr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18216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:\Residents\PekmezciM\DSS\Fat Embolism (S13-1062) 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/>
        </p:blipFill>
        <p:spPr bwMode="auto">
          <a:xfrm rot="5400000">
            <a:off x="1231963" y="-1041846"/>
            <a:ext cx="6667882" cy="8979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99547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:\Residents\PekmezciM\DSS\Fat Embolism (S13-1062) 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152" y="45720"/>
            <a:ext cx="8980504" cy="6766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07202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:\Residents\PekmezciM\DSS\Fat Embolism (S13-1062) 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152" y="45720"/>
            <a:ext cx="8980504" cy="6766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28129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:\Residents\PekmezciM\DSS\Fat Embolism (S13-1062) 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01" y="41540"/>
            <a:ext cx="8980503" cy="6766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44625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:\Residents\PekmezciM\DSS\Fat Embolism (S13-1062) 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00" y="45720"/>
            <a:ext cx="8980504" cy="6766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98806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456</TotalTime>
  <Words>518</Words>
  <Application>Microsoft Macintosh PowerPoint</Application>
  <PresentationFormat>On-screen Show (4:3)</PresentationFormat>
  <Paragraphs>108</Paragraphs>
  <Slides>25</Slides>
  <Notes>8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AANP Diagnostic Slide Session Case 2013-4</vt:lpstr>
      <vt:lpstr>Conflict of interest</vt:lpstr>
      <vt:lpstr>Clinical History</vt:lpstr>
      <vt:lpstr>Radiology</vt:lpstr>
      <vt:lpstr>Slide 5</vt:lpstr>
      <vt:lpstr>Slide 6</vt:lpstr>
      <vt:lpstr>Slide 7</vt:lpstr>
      <vt:lpstr>Slide 8</vt:lpstr>
      <vt:lpstr>Slide 9</vt:lpstr>
      <vt:lpstr>Slide 10</vt:lpstr>
      <vt:lpstr>Diagnostic Considerations</vt:lpstr>
      <vt:lpstr>Diagnostic Considerations</vt:lpstr>
      <vt:lpstr>Diagnostic Considerations</vt:lpstr>
      <vt:lpstr>Slide 14</vt:lpstr>
      <vt:lpstr>Slide 15</vt:lpstr>
      <vt:lpstr>Slide 16</vt:lpstr>
      <vt:lpstr>Slide 17</vt:lpstr>
      <vt:lpstr>Slide 18</vt:lpstr>
      <vt:lpstr>Predisposing Factors for Fat Embolism</vt:lpstr>
      <vt:lpstr>Pathogenesis</vt:lpstr>
      <vt:lpstr>Diagnosis</vt:lpstr>
      <vt:lpstr>Treatment</vt:lpstr>
      <vt:lpstr>Prognosis</vt:lpstr>
      <vt:lpstr>Thank you…</vt:lpstr>
      <vt:lpstr>Sickle Cell Trait and crisis</vt:lpstr>
    </vt:vector>
  </TitlesOfParts>
  <Company/>
  <LinksUpToDate>false</LinksUpToDate>
  <SharedDoc>false</SharedDoc>
  <HyperlinksChanged>false</HyperlinksChanged>
  <AppVersion>12.0256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AANP 2013 Diagnostic Slide Session</dc:title>
  <dc:creator/>
  <cp:lastModifiedBy>Karen Weber</cp:lastModifiedBy>
  <cp:revision>34</cp:revision>
  <dcterms:created xsi:type="dcterms:W3CDTF">2013-07-11T14:17:14Z</dcterms:created>
  <dcterms:modified xsi:type="dcterms:W3CDTF">2013-07-11T14:18:00Z</dcterms:modified>
</cp:coreProperties>
</file>