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23" r:id="rId3"/>
    <p:sldId id="257" r:id="rId4"/>
    <p:sldId id="294" r:id="rId5"/>
    <p:sldId id="309" r:id="rId6"/>
    <p:sldId id="310" r:id="rId7"/>
    <p:sldId id="311" r:id="rId8"/>
    <p:sldId id="260" r:id="rId9"/>
    <p:sldId id="301" r:id="rId10"/>
    <p:sldId id="302" r:id="rId11"/>
    <p:sldId id="303" r:id="rId12"/>
    <p:sldId id="300" r:id="rId13"/>
    <p:sldId id="305" r:id="rId14"/>
    <p:sldId id="262" r:id="rId15"/>
    <p:sldId id="317" r:id="rId16"/>
    <p:sldId id="263" r:id="rId17"/>
    <p:sldId id="320" r:id="rId18"/>
    <p:sldId id="316" r:id="rId19"/>
    <p:sldId id="266" r:id="rId20"/>
    <p:sldId id="293" r:id="rId21"/>
    <p:sldId id="319" r:id="rId22"/>
    <p:sldId id="290" r:id="rId23"/>
    <p:sldId id="314" r:id="rId24"/>
    <p:sldId id="321" r:id="rId25"/>
    <p:sldId id="287" r:id="rId26"/>
    <p:sldId id="277" r:id="rId27"/>
    <p:sldId id="283" r:id="rId28"/>
    <p:sldId id="282" r:id="rId29"/>
    <p:sldId id="279" r:id="rId30"/>
    <p:sldId id="32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028" autoAdjust="0"/>
  </p:normalViewPr>
  <p:slideViewPr>
    <p:cSldViewPr snapToGrid="0" snapToObjects="1">
      <p:cViewPr varScale="1">
        <p:scale>
          <a:sx n="115" d="100"/>
          <a:sy n="115" d="100"/>
        </p:scale>
        <p:origin x="-5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EA8C7-3113-DA43-8855-CC60F7C0FB82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61B54-A5E5-A844-8B65-C8ECBF8CA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1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1B54-A5E5-A844-8B65-C8ECBF8CA5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Yazawa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paper: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Seiterberger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classified such patients in a group of NAD, which he called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neuroaxonal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leukodystrophy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(NALD), and provided several examples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Seiterberger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1986), including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those of two siblings who had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dermatoleukodystrophy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spheroids (DLDS) (Matsuyama et al., 1978), and patients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Nasu-Hakola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disease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Minagawa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1980, 1985), those with hereditary diffuse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leukoencephalopathy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spheroids (HDLS)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Axellson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1984), and Patients III-3 and III-4 of our family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1981).</a:t>
            </a:r>
            <a:endParaRPr lang="en-US" dirty="0" smtClean="0"/>
          </a:p>
          <a:p>
            <a:r>
              <a:rPr lang="en-US" dirty="0" smtClean="0"/>
              <a:t>Van der </a:t>
            </a:r>
            <a:r>
              <a:rPr lang="en-US" dirty="0" err="1" smtClean="0"/>
              <a:t>knapp</a:t>
            </a:r>
            <a:r>
              <a:rPr lang="en-US" dirty="0" smtClean="0"/>
              <a:t>: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Dermatoleukodystrophy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neuroaxonal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spheroids has an early infantile onset and results in early death.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Primary NAD:</a:t>
            </a:r>
          </a:p>
          <a:p>
            <a:pPr lvl="1"/>
            <a:r>
              <a:rPr lang="en-US" dirty="0" err="1" smtClean="0"/>
              <a:t>Neuroaxonal</a:t>
            </a:r>
            <a:r>
              <a:rPr lang="en-US" dirty="0" smtClean="0"/>
              <a:t> </a:t>
            </a:r>
            <a:r>
              <a:rPr lang="en-US" dirty="0" err="1" smtClean="0"/>
              <a:t>Leukodystrophy</a:t>
            </a:r>
            <a:endParaRPr lang="en-US" dirty="0" smtClean="0"/>
          </a:p>
          <a:p>
            <a:pPr lvl="2"/>
            <a:r>
              <a:rPr lang="en-US" dirty="0" smtClean="0"/>
              <a:t>Hereditary diffuse </a:t>
            </a:r>
            <a:r>
              <a:rPr lang="en-US" dirty="0" err="1" smtClean="0"/>
              <a:t>leukodystrophy</a:t>
            </a:r>
            <a:r>
              <a:rPr lang="en-US" dirty="0" smtClean="0"/>
              <a:t> with spheroids</a:t>
            </a:r>
          </a:p>
          <a:p>
            <a:pPr lvl="2"/>
            <a:r>
              <a:rPr lang="en-US" dirty="0" err="1" smtClean="0"/>
              <a:t>Nasu-Hakola</a:t>
            </a:r>
            <a:r>
              <a:rPr lang="en-US" dirty="0" smtClean="0"/>
              <a:t> </a:t>
            </a:r>
            <a:r>
              <a:rPr lang="en-US" dirty="0" err="1" smtClean="0"/>
              <a:t>diease</a:t>
            </a:r>
            <a:endParaRPr lang="en-US" dirty="0" smtClean="0"/>
          </a:p>
          <a:p>
            <a:pPr lvl="2"/>
            <a:r>
              <a:rPr lang="en-US" dirty="0" err="1" smtClean="0"/>
              <a:t>Dermatopathy</a:t>
            </a:r>
            <a:r>
              <a:rPr lang="en-US" dirty="0" smtClean="0"/>
              <a:t> associated </a:t>
            </a:r>
            <a:r>
              <a:rPr lang="en-US" dirty="0" err="1" smtClean="0"/>
              <a:t>neuroaxonal</a:t>
            </a:r>
            <a:r>
              <a:rPr lang="en-US" dirty="0" smtClean="0"/>
              <a:t> </a:t>
            </a:r>
            <a:r>
              <a:rPr lang="en-US" dirty="0" err="1" smtClean="0"/>
              <a:t>leukodystrophy</a:t>
            </a:r>
            <a:endParaRPr lang="en-US" dirty="0" smtClean="0"/>
          </a:p>
          <a:p>
            <a:pPr lvl="1"/>
            <a:r>
              <a:rPr lang="en-US" dirty="0" err="1" smtClean="0"/>
              <a:t>Hallervorden-Spatz</a:t>
            </a:r>
            <a:r>
              <a:rPr lang="en-US" dirty="0" smtClean="0"/>
              <a:t> disease</a:t>
            </a:r>
          </a:p>
          <a:p>
            <a:pPr lvl="1"/>
            <a:r>
              <a:rPr lang="en-US" dirty="0" smtClean="0"/>
              <a:t>Infantile </a:t>
            </a:r>
            <a:r>
              <a:rPr lang="en-US" dirty="0" err="1" smtClean="0"/>
              <a:t>neuroaxonal</a:t>
            </a:r>
            <a:r>
              <a:rPr lang="en-US" dirty="0" smtClean="0"/>
              <a:t> dystrophy</a:t>
            </a:r>
          </a:p>
          <a:p>
            <a:pPr lvl="1"/>
            <a:r>
              <a:rPr lang="en-US" dirty="0" smtClean="0"/>
              <a:t>Late infantile and juvenile NAD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1B54-A5E5-A844-8B65-C8ECBF8CA5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57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1B54-A5E5-A844-8B65-C8ECBF8CA5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97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Kleinfeld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K, Mobley B,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Hedera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 Wegner A,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Sriram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Pawate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S. Adult-onset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leukoencephalopathy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neuroaxonal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spheroids and pigmented glia: report of five cases and a new mutation. J. Neurol. 2012 Sep 30.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1B54-A5E5-A844-8B65-C8ECBF8CA5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5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Comment: The changes were confined to the white matter, with no involvement of the </a:t>
            </a:r>
          </a:p>
          <a:p>
            <a:r>
              <a:rPr lang="en-CA" dirty="0" smtClean="0"/>
              <a:t>gray matter. The pathology appeared to have three stages, with axonal swellings first, </a:t>
            </a:r>
          </a:p>
          <a:p>
            <a:r>
              <a:rPr lang="en-CA" dirty="0" smtClean="0"/>
              <a:t>progressing to loss of axons and </a:t>
            </a:r>
            <a:r>
              <a:rPr lang="en-CA" dirty="0" err="1" smtClean="0"/>
              <a:t>vacuolation</a:t>
            </a:r>
            <a:r>
              <a:rPr lang="en-CA" dirty="0" smtClean="0"/>
              <a:t> of white matter, with complete loss of axons, </a:t>
            </a:r>
          </a:p>
          <a:p>
            <a:r>
              <a:rPr lang="en-CA" dirty="0" smtClean="0"/>
              <a:t>myelin and </a:t>
            </a:r>
            <a:r>
              <a:rPr lang="en-CA" dirty="0" err="1" smtClean="0"/>
              <a:t>oligodendrocytes</a:t>
            </a:r>
            <a:r>
              <a:rPr lang="en-CA" dirty="0" smtClean="0"/>
              <a:t> as the end stage. The white matter changes were restricted </a:t>
            </a:r>
          </a:p>
          <a:p>
            <a:r>
              <a:rPr lang="en-CA" dirty="0" smtClean="0"/>
              <a:t>to the dorsal cerebral hemispheres and the corpus callosum. Similar conditions mentioned </a:t>
            </a:r>
          </a:p>
          <a:p>
            <a:r>
              <a:rPr lang="en-CA" dirty="0" smtClean="0"/>
              <a:t>by members of the audience included solvent abuse </a:t>
            </a:r>
            <a:r>
              <a:rPr lang="en-CA" dirty="0" err="1" smtClean="0"/>
              <a:t>leukoencephalopathy</a:t>
            </a:r>
            <a:r>
              <a:rPr lang="en-CA" dirty="0" smtClean="0"/>
              <a:t> and </a:t>
            </a:r>
            <a:r>
              <a:rPr lang="en-CA" dirty="0" err="1" smtClean="0"/>
              <a:t>Nasu</a:t>
            </a:r>
            <a:r>
              <a:rPr lang="en-CA" dirty="0" smtClean="0"/>
              <a:t> </a:t>
            </a:r>
            <a:r>
              <a:rPr lang="en-CA" dirty="0" err="1" smtClean="0"/>
              <a:t>Hakala</a:t>
            </a:r>
            <a:r>
              <a:rPr lang="en-CA" dirty="0" smtClean="0"/>
              <a:t> disease, in which there are also bone lesions. </a:t>
            </a:r>
          </a:p>
          <a:p>
            <a:r>
              <a:rPr lang="en-CA" dirty="0" smtClean="0"/>
              <a:t>References: </a:t>
            </a:r>
          </a:p>
          <a:p>
            <a:r>
              <a:rPr lang="en-CA" dirty="0" smtClean="0"/>
              <a:t>1. </a:t>
            </a:r>
            <a:r>
              <a:rPr lang="en-CA" dirty="0" err="1" smtClean="0"/>
              <a:t>Axelsson</a:t>
            </a:r>
            <a:r>
              <a:rPr lang="en-CA" dirty="0" smtClean="0"/>
              <a:t> et al. Hereditary diffuse </a:t>
            </a:r>
            <a:r>
              <a:rPr lang="en-CA" dirty="0" err="1" smtClean="0"/>
              <a:t>leucoencephalopathy</a:t>
            </a:r>
            <a:r>
              <a:rPr lang="en-CA" dirty="0" smtClean="0"/>
              <a:t> with spheroids. </a:t>
            </a:r>
            <a:r>
              <a:rPr lang="en-CA" dirty="0" err="1" smtClean="0"/>
              <a:t>Acta</a:t>
            </a:r>
            <a:r>
              <a:rPr lang="en-CA" dirty="0" smtClean="0"/>
              <a:t> Psych </a:t>
            </a:r>
          </a:p>
          <a:p>
            <a:r>
              <a:rPr lang="en-CA" dirty="0" err="1" smtClean="0"/>
              <a:t>Scand</a:t>
            </a:r>
            <a:r>
              <a:rPr lang="en-CA" dirty="0" smtClean="0"/>
              <a:t> (</a:t>
            </a:r>
            <a:r>
              <a:rPr lang="en-CA" dirty="0" err="1" smtClean="0"/>
              <a:t>Suppl</a:t>
            </a:r>
            <a:r>
              <a:rPr lang="en-CA" dirty="0" smtClean="0"/>
              <a:t>) 1984; 314:1-65.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1B54-A5E5-A844-8B65-C8ECBF8CA5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48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dirty="0" smtClean="0"/>
              <a:t>Eldridge R, </a:t>
            </a:r>
            <a:r>
              <a:rPr lang="en-CA" dirty="0" err="1" smtClean="0"/>
              <a:t>Anoyiotos</a:t>
            </a:r>
            <a:r>
              <a:rPr lang="en-CA" dirty="0" smtClean="0"/>
              <a:t> CP, Schlesinger 5, Cowen D, </a:t>
            </a:r>
            <a:r>
              <a:rPr lang="en-CA" dirty="0" err="1" smtClean="0"/>
              <a:t>Bever</a:t>
            </a:r>
            <a:r>
              <a:rPr lang="en-CA" dirty="0" smtClean="0"/>
              <a:t> C, </a:t>
            </a:r>
            <a:r>
              <a:rPr lang="en-CA" dirty="0" err="1" smtClean="0"/>
              <a:t>PaiTonas</a:t>
            </a:r>
            <a:r>
              <a:rPr lang="en-CA" dirty="0" smtClean="0"/>
              <a:t> H, </a:t>
            </a:r>
            <a:r>
              <a:rPr lang="en-CA" dirty="0" err="1" smtClean="0"/>
              <a:t>McF</a:t>
            </a:r>
            <a:r>
              <a:rPr lang="en-CA" dirty="0" smtClean="0"/>
              <a:t> </a:t>
            </a:r>
            <a:r>
              <a:rPr lang="en-CA" dirty="0" err="1" smtClean="0"/>
              <a:t>orland</a:t>
            </a:r>
            <a:r>
              <a:rPr lang="en-CA" dirty="0" smtClean="0"/>
              <a:t>  H. Hereditary adult-onset </a:t>
            </a:r>
            <a:r>
              <a:rPr lang="en-CA" dirty="0" err="1" smtClean="0"/>
              <a:t>leukodystropy</a:t>
            </a:r>
            <a:r>
              <a:rPr lang="en-CA" dirty="0" smtClean="0"/>
              <a:t> simulating chronic progressive multiple  sclerosis. New </a:t>
            </a:r>
            <a:r>
              <a:rPr lang="en-CA" dirty="0" err="1" smtClean="0"/>
              <a:t>Eng</a:t>
            </a:r>
            <a:r>
              <a:rPr lang="en-CA" dirty="0" smtClean="0"/>
              <a:t> J Med j 984; 311 :948-953. </a:t>
            </a:r>
          </a:p>
          <a:p>
            <a:r>
              <a:rPr lang="en-CA" dirty="0" err="1" smtClean="0"/>
              <a:t>Seitelberger</a:t>
            </a:r>
            <a:r>
              <a:rPr lang="en-CA" dirty="0" smtClean="0"/>
              <a:t> F. </a:t>
            </a:r>
            <a:r>
              <a:rPr lang="en-CA" dirty="0" err="1" smtClean="0"/>
              <a:t>Pelizaeus-Merzbacher</a:t>
            </a:r>
            <a:r>
              <a:rPr lang="en-CA" dirty="0" smtClean="0"/>
              <a:t> disease. </a:t>
            </a:r>
            <a:r>
              <a:rPr lang="en-CA" dirty="0" err="1" smtClean="0"/>
              <a:t>Vinken</a:t>
            </a:r>
            <a:r>
              <a:rPr lang="en-CA" dirty="0" smtClean="0"/>
              <a:t> PJ, </a:t>
            </a:r>
            <a:r>
              <a:rPr lang="en-CA" dirty="0" err="1" smtClean="0"/>
              <a:t>Bruyn</a:t>
            </a:r>
            <a:r>
              <a:rPr lang="en-CA" dirty="0" smtClean="0"/>
              <a:t> GW, eds. In:  Handbook of Clinical Neurology. Amsterdam, North Holland, 1970, </a:t>
            </a:r>
            <a:r>
              <a:rPr lang="en-CA" dirty="0" err="1" smtClean="0"/>
              <a:t>Vol</a:t>
            </a:r>
            <a:r>
              <a:rPr lang="en-CA" dirty="0" smtClean="0"/>
              <a:t> 10, </a:t>
            </a:r>
            <a:r>
              <a:rPr lang="en-CA" dirty="0" err="1" smtClean="0"/>
              <a:t>pp</a:t>
            </a:r>
            <a:r>
              <a:rPr lang="en-CA" dirty="0" smtClean="0"/>
              <a:t> 150-202.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1B54-A5E5-A844-8B65-C8ECBF8CA5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9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20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8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4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5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4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5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66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8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8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6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1B699-72EB-6748-991F-EC77419610F0}" type="datetimeFigureOut">
              <a:rPr lang="en-US" smtClean="0"/>
              <a:t>2013-06-21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9E638-4FEC-9E4B-BBA0-C9B6E197B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1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"/><Relationship Id="rId3" Type="http://schemas.openxmlformats.org/officeDocument/2006/relationships/image" Target="../media/image22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"/><Relationship Id="rId3" Type="http://schemas.openxmlformats.org/officeDocument/2006/relationships/image" Target="../media/image8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leston_SC_Real_Estate__Dave_Creaturo_Brand_Name_Real_Est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49" y="400045"/>
            <a:ext cx="5407890" cy="2678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331" y="3223497"/>
            <a:ext cx="7772400" cy="1470025"/>
          </a:xfrm>
        </p:spPr>
        <p:txBody>
          <a:bodyPr/>
          <a:lstStyle/>
          <a:p>
            <a:r>
              <a:rPr lang="en-US" dirty="0" smtClean="0"/>
              <a:t>Diagnostic Slide Session, Case #1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90216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Murad Alturkustani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Lee-</a:t>
            </a:r>
            <a:r>
              <a:rPr lang="en-US" dirty="0" err="1" smtClean="0">
                <a:solidFill>
                  <a:schemeClr val="tx1"/>
                </a:solidFill>
              </a:rPr>
              <a:t>Cyn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1905" y="1955788"/>
            <a:ext cx="514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EIGHTY-NINTH ANNUAL MEETING OF THE AMERICAN ASSOCIATION OF NEUROPATHOLOGISTS</a:t>
            </a:r>
          </a:p>
          <a:p>
            <a:r>
              <a:rPr lang="en-US" b="1" dirty="0">
                <a:solidFill>
                  <a:srgbClr val="FFFF00"/>
                </a:solidFill>
              </a:rPr>
              <a:t>June 20-23, </a:t>
            </a:r>
            <a:r>
              <a:rPr lang="en-US" b="1" dirty="0" smtClean="0">
                <a:solidFill>
                  <a:srgbClr val="FFFF00"/>
                </a:solidFill>
              </a:rPr>
              <a:t>2013 Charleston</a:t>
            </a:r>
            <a:r>
              <a:rPr lang="en-US" b="1" dirty="0">
                <a:solidFill>
                  <a:srgbClr val="FFFF00"/>
                </a:solidFill>
              </a:rPr>
              <a:t>, SC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Western University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2" y="400045"/>
            <a:ext cx="1295400" cy="1252220"/>
          </a:xfrm>
          <a:prstGeom prst="rect">
            <a:avLst/>
          </a:prstGeom>
        </p:spPr>
      </p:pic>
      <p:pic>
        <p:nvPicPr>
          <p:cNvPr id="6" name="Picture 5" descr="SMD_VER_RGB_v2_sma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55" y="553534"/>
            <a:ext cx="1747982" cy="109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9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igments</a:t>
            </a:r>
            <a:endParaRPr lang="en-US" dirty="0"/>
          </a:p>
        </p:txBody>
      </p:sp>
      <p:pic>
        <p:nvPicPr>
          <p:cNvPr id="6" name="Content Placeholder 5" descr="Perls x 400-1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Perls x 400-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1172" y="2168148"/>
            <a:ext cx="4543574" cy="3407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6669" y="6145196"/>
            <a:ext cx="293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Perrl’s</a:t>
            </a:r>
            <a:r>
              <a:rPr lang="en-US" dirty="0" smtClean="0"/>
              <a:t> Prussian Bluex400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42683" y="6178480"/>
            <a:ext cx="293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Perrl’s</a:t>
            </a:r>
            <a:r>
              <a:rPr lang="en-US" dirty="0" smtClean="0"/>
              <a:t> Prussian Bluex400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4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Pigments</a:t>
            </a:r>
          </a:p>
        </p:txBody>
      </p:sp>
      <p:pic>
        <p:nvPicPr>
          <p:cNvPr id="6" name="Content Placeholder 5" descr="N2-CD68 x 200 focal macrophages 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N2-CD68 x 400 focal macrophages .t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6669" y="6176684"/>
            <a:ext cx="293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CD68 x200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26521" y="6176684"/>
            <a:ext cx="293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CD68 x400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93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Cerebellum</a:t>
            </a:r>
            <a:endParaRPr lang="en-US" dirty="0"/>
          </a:p>
        </p:txBody>
      </p:sp>
      <p:pic>
        <p:nvPicPr>
          <p:cNvPr id="4" name="Content Placeholder 3" descr="12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r="14004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N12 multifocal loss of purkinj cells in cc x 400 LFB-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6582" y="2165946"/>
            <a:ext cx="4525963" cy="3394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292327" y="6281644"/>
            <a:ext cx="11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LFB x400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6281644"/>
            <a:ext cx="11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LFB</a:t>
            </a:r>
          </a:p>
        </p:txBody>
      </p:sp>
    </p:spTree>
    <p:extLst>
      <p:ext uri="{BB962C8B-B14F-4D97-AF65-F5344CB8AC3E}">
        <p14:creationId xmlns:p14="http://schemas.microsoft.com/office/powerpoint/2010/main" val="385348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 slides</a:t>
            </a:r>
            <a:endParaRPr lang="en-US" dirty="0"/>
          </a:p>
        </p:txBody>
      </p:sp>
      <p:pic>
        <p:nvPicPr>
          <p:cNvPr id="4" name="Picture 3" descr="Long slid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29" y="1480614"/>
            <a:ext cx="4740581" cy="2391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hort slide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 b="6402"/>
          <a:stretch/>
        </p:blipFill>
        <p:spPr>
          <a:xfrm>
            <a:off x="2550647" y="3997932"/>
            <a:ext cx="4446415" cy="2607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04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Differential Diagnosis &amp; Discussion?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9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iffuse demyelination/myelin loss</a:t>
            </a:r>
            <a:endParaRPr lang="en-US" dirty="0"/>
          </a:p>
        </p:txBody>
      </p:sp>
      <p:pic>
        <p:nvPicPr>
          <p:cNvPr id="4" name="Content Placeholder 3" descr="Long slide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r="4137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76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Infective </a:t>
            </a:r>
            <a:r>
              <a:rPr lang="en-US" dirty="0" err="1"/>
              <a:t>leukoencephalopathies</a:t>
            </a:r>
            <a:r>
              <a:rPr lang="en-US" dirty="0"/>
              <a:t> (e.g. HIV, and PML)</a:t>
            </a:r>
            <a:endParaRPr lang="en-US" sz="3600" dirty="0"/>
          </a:p>
          <a:p>
            <a:pPr lvl="1"/>
            <a:r>
              <a:rPr lang="en-US" dirty="0"/>
              <a:t>Toxic </a:t>
            </a:r>
            <a:r>
              <a:rPr lang="en-US" dirty="0" err="1"/>
              <a:t>leukoencephalopathy</a:t>
            </a:r>
            <a:r>
              <a:rPr lang="en-US" dirty="0"/>
              <a:t> (e.g. </a:t>
            </a:r>
            <a:r>
              <a:rPr lang="en-US" dirty="0" err="1"/>
              <a:t>hexacarbon</a:t>
            </a:r>
            <a:r>
              <a:rPr lang="en-US" dirty="0"/>
              <a:t>, glue sniffing)</a:t>
            </a:r>
            <a:endParaRPr lang="en-US" sz="3600" dirty="0"/>
          </a:p>
          <a:p>
            <a:pPr lvl="1"/>
            <a:r>
              <a:rPr lang="en-US" dirty="0"/>
              <a:t>Vascular </a:t>
            </a:r>
            <a:r>
              <a:rPr lang="en-US" dirty="0" err="1"/>
              <a:t>leukoencehalopathies</a:t>
            </a:r>
            <a:r>
              <a:rPr lang="en-US" dirty="0"/>
              <a:t> (e.g. CADASIL, Binswanger’s disease) </a:t>
            </a:r>
            <a:endParaRPr lang="en-US" sz="3600" dirty="0"/>
          </a:p>
          <a:p>
            <a:pPr lvl="1"/>
            <a:r>
              <a:rPr lang="en-US" dirty="0" err="1"/>
              <a:t>Leukodystrophy</a:t>
            </a:r>
            <a:r>
              <a:rPr lang="en-US" dirty="0"/>
              <a:t> </a:t>
            </a:r>
            <a:r>
              <a:rPr lang="en-US" dirty="0" smtClean="0"/>
              <a:t>in adult</a:t>
            </a:r>
            <a:endParaRPr lang="en-US" sz="3600" dirty="0"/>
          </a:p>
          <a:p>
            <a:pPr lvl="2"/>
            <a:r>
              <a:rPr lang="en-US" dirty="0"/>
              <a:t>late-onset childhood form </a:t>
            </a:r>
            <a:endParaRPr lang="en-US" sz="3200" dirty="0"/>
          </a:p>
          <a:p>
            <a:pPr lvl="2"/>
            <a:r>
              <a:rPr lang="en-US" dirty="0"/>
              <a:t>Adult-onset </a:t>
            </a:r>
            <a:r>
              <a:rPr lang="en-US" dirty="0" err="1"/>
              <a:t>leukodystrophy</a:t>
            </a:r>
            <a:r>
              <a:rPr lang="en-US" dirty="0"/>
              <a:t>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0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Axonal </a:t>
            </a:r>
            <a:r>
              <a:rPr lang="en-US" dirty="0"/>
              <a:t>spheroids</a:t>
            </a:r>
          </a:p>
        </p:txBody>
      </p:sp>
      <p:pic>
        <p:nvPicPr>
          <p:cNvPr id="5" name="Content Placeholder 4" descr="N4 LFB anterior IC axonal degeneration (wallerian) different ages focal axonal spheroids x 400-1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91" b="-24691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 descr="N3 Neurofilament anterior IC axonal degeneration (wallerian) different ages x 400-7.t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91" b="-24691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5756831"/>
            <a:ext cx="11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LFB x400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5756831"/>
            <a:ext cx="20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Neurofilament</a:t>
            </a:r>
            <a:r>
              <a:rPr lang="en-US" dirty="0" smtClean="0"/>
              <a:t> x400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5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differential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Seiterberger</a:t>
            </a:r>
            <a:r>
              <a:rPr lang="en-US" dirty="0" smtClean="0"/>
              <a:t> classification </a:t>
            </a:r>
            <a:r>
              <a:rPr lang="en-US" dirty="0"/>
              <a:t>of </a:t>
            </a:r>
            <a:r>
              <a:rPr lang="en-US" dirty="0" err="1"/>
              <a:t>neuraxonal</a:t>
            </a:r>
            <a:r>
              <a:rPr lang="en-US" dirty="0"/>
              <a:t> dystrophy:</a:t>
            </a:r>
            <a:endParaRPr lang="en-US" dirty="0" smtClean="0"/>
          </a:p>
          <a:p>
            <a:pPr lvl="1"/>
            <a:r>
              <a:rPr lang="en-US" dirty="0" err="1"/>
              <a:t>N</a:t>
            </a:r>
            <a:r>
              <a:rPr lang="en-US" dirty="0" err="1" smtClean="0"/>
              <a:t>euroaxonal</a:t>
            </a:r>
            <a:r>
              <a:rPr lang="en-US" dirty="0" smtClean="0"/>
              <a:t> </a:t>
            </a:r>
            <a:r>
              <a:rPr lang="en-US" dirty="0" err="1"/>
              <a:t>leukodystrophy</a:t>
            </a:r>
            <a:r>
              <a:rPr lang="en-US" dirty="0"/>
              <a:t> (NALD</a:t>
            </a:r>
            <a:r>
              <a:rPr lang="en-US" dirty="0" smtClean="0"/>
              <a:t>)/ </a:t>
            </a:r>
            <a:r>
              <a:rPr lang="en-US" dirty="0" err="1"/>
              <a:t>neuroaxonal</a:t>
            </a:r>
            <a:r>
              <a:rPr lang="en-US" dirty="0"/>
              <a:t> </a:t>
            </a:r>
            <a:r>
              <a:rPr lang="en-US" dirty="0" err="1" smtClean="0"/>
              <a:t>leukoencephalopathy</a:t>
            </a:r>
            <a:r>
              <a:rPr lang="en-US" dirty="0" smtClean="0"/>
              <a:t>:</a:t>
            </a:r>
          </a:p>
          <a:p>
            <a:pPr lvl="2"/>
            <a:r>
              <a:rPr lang="en-US" dirty="0" err="1"/>
              <a:t>D</a:t>
            </a:r>
            <a:r>
              <a:rPr lang="en-US" dirty="0" err="1" smtClean="0"/>
              <a:t>ermatoleukodystrophy</a:t>
            </a:r>
            <a:r>
              <a:rPr lang="en-US" dirty="0" smtClean="0"/>
              <a:t> with spheroids </a:t>
            </a:r>
            <a:r>
              <a:rPr lang="en-US" dirty="0"/>
              <a:t>(DLDS</a:t>
            </a:r>
            <a:r>
              <a:rPr lang="en-US" dirty="0" smtClean="0"/>
              <a:t>) </a:t>
            </a:r>
          </a:p>
          <a:p>
            <a:pPr lvl="2"/>
            <a:r>
              <a:rPr lang="en-US" dirty="0" err="1">
                <a:solidFill>
                  <a:prstClr val="black"/>
                </a:solidFill>
              </a:rPr>
              <a:t>Nasu-Hakola</a:t>
            </a:r>
            <a:r>
              <a:rPr lang="en-US" dirty="0">
                <a:solidFill>
                  <a:prstClr val="black"/>
                </a:solidFill>
              </a:rPr>
              <a:t> disease </a:t>
            </a:r>
          </a:p>
          <a:p>
            <a:pPr lvl="2"/>
            <a:r>
              <a:rPr lang="en-US" dirty="0">
                <a:solidFill>
                  <a:prstClr val="black"/>
                </a:solidFill>
              </a:rPr>
              <a:t>H</a:t>
            </a:r>
            <a:r>
              <a:rPr lang="en-US" dirty="0" smtClean="0">
                <a:solidFill>
                  <a:prstClr val="black"/>
                </a:solidFill>
              </a:rPr>
              <a:t>ereditary </a:t>
            </a:r>
            <a:r>
              <a:rPr lang="en-US" dirty="0">
                <a:solidFill>
                  <a:prstClr val="black"/>
                </a:solidFill>
              </a:rPr>
              <a:t>diffuse </a:t>
            </a:r>
            <a:r>
              <a:rPr lang="en-US" dirty="0" err="1">
                <a:solidFill>
                  <a:prstClr val="black"/>
                </a:solidFill>
              </a:rPr>
              <a:t>leukoencephalopathy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with spheroids </a:t>
            </a:r>
            <a:r>
              <a:rPr lang="en-US" dirty="0">
                <a:solidFill>
                  <a:prstClr val="black"/>
                </a:solidFill>
              </a:rPr>
              <a:t>(HDLS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176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3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conflict of interest to disclose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96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</a:t>
            </a:r>
            <a:r>
              <a:rPr lang="en-US" dirty="0" smtClean="0"/>
              <a:t>ereditary </a:t>
            </a:r>
            <a:r>
              <a:rPr lang="en-US" dirty="0"/>
              <a:t>diffuse </a:t>
            </a:r>
            <a:r>
              <a:rPr lang="en-US" dirty="0" err="1"/>
              <a:t>leukoencephalopathy</a:t>
            </a:r>
            <a:r>
              <a:rPr lang="en-US" dirty="0"/>
              <a:t> with spheroids </a:t>
            </a:r>
            <a:endParaRPr lang="en-US" dirty="0" smtClean="0"/>
          </a:p>
          <a:p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dult</a:t>
            </a:r>
            <a:r>
              <a:rPr lang="en-US" dirty="0">
                <a:solidFill>
                  <a:srgbClr val="000000"/>
                </a:solidFill>
              </a:rPr>
              <a:t>-onset </a:t>
            </a:r>
            <a:r>
              <a:rPr lang="en-US" dirty="0" err="1">
                <a:solidFill>
                  <a:srgbClr val="000000"/>
                </a:solidFill>
              </a:rPr>
              <a:t>leukodystrophy</a:t>
            </a:r>
            <a:r>
              <a:rPr lang="en-US" dirty="0">
                <a:solidFill>
                  <a:srgbClr val="000000"/>
                </a:solidFill>
              </a:rPr>
              <a:t> with axonal </a:t>
            </a:r>
            <a:r>
              <a:rPr lang="en-US" dirty="0" smtClean="0">
                <a:solidFill>
                  <a:srgbClr val="000000"/>
                </a:solidFill>
              </a:rPr>
              <a:t>spheroids 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dult</a:t>
            </a:r>
            <a:r>
              <a:rPr lang="en-US" dirty="0">
                <a:solidFill>
                  <a:srgbClr val="FF0000"/>
                </a:solidFill>
              </a:rPr>
              <a:t>-onset </a:t>
            </a:r>
            <a:r>
              <a:rPr lang="en-US" dirty="0" err="1">
                <a:solidFill>
                  <a:srgbClr val="FF0000"/>
                </a:solidFill>
              </a:rPr>
              <a:t>leukoencephalopathy</a:t>
            </a:r>
            <a:r>
              <a:rPr lang="en-US" dirty="0">
                <a:solidFill>
                  <a:srgbClr val="FF0000"/>
                </a:solidFill>
              </a:rPr>
              <a:t> with </a:t>
            </a:r>
            <a:r>
              <a:rPr lang="en-US" dirty="0" smtClean="0">
                <a:solidFill>
                  <a:srgbClr val="FF0000"/>
                </a:solidFill>
              </a:rPr>
              <a:t>axonal spheroids </a:t>
            </a:r>
            <a:r>
              <a:rPr lang="en-US" dirty="0">
                <a:solidFill>
                  <a:srgbClr val="FF0000"/>
                </a:solidFill>
              </a:rPr>
              <a:t>and pigmented glia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Adult-onset </a:t>
            </a:r>
            <a:r>
              <a:rPr lang="en-US" dirty="0" err="1" smtClean="0">
                <a:solidFill>
                  <a:srgbClr val="0000FF"/>
                </a:solidFill>
              </a:rPr>
              <a:t>leukoencephalopathy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with </a:t>
            </a:r>
            <a:r>
              <a:rPr lang="en-US" dirty="0" err="1">
                <a:solidFill>
                  <a:srgbClr val="0000FF"/>
                </a:solidFill>
              </a:rPr>
              <a:t>neuroaxonal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spheroids</a:t>
            </a:r>
          </a:p>
          <a:p>
            <a:r>
              <a:rPr lang="en-US" dirty="0" err="1"/>
              <a:t>L</a:t>
            </a:r>
            <a:r>
              <a:rPr lang="en-US" dirty="0" err="1" smtClean="0"/>
              <a:t>eukodystrophy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 err="1" smtClean="0"/>
              <a:t>neuroaxonal</a:t>
            </a:r>
            <a:r>
              <a:rPr lang="en-US" dirty="0"/>
              <a:t> </a:t>
            </a:r>
            <a:r>
              <a:rPr lang="en-US" dirty="0" smtClean="0"/>
              <a:t>Spheroids </a:t>
            </a:r>
          </a:p>
          <a:p>
            <a:r>
              <a:rPr lang="en-US" dirty="0" err="1"/>
              <a:t>N</a:t>
            </a:r>
            <a:r>
              <a:rPr lang="en-US" dirty="0" err="1" smtClean="0"/>
              <a:t>euroaxonal</a:t>
            </a:r>
            <a:r>
              <a:rPr lang="en-US" dirty="0" smtClean="0"/>
              <a:t> </a:t>
            </a:r>
            <a:r>
              <a:rPr lang="en-US" dirty="0" err="1" smtClean="0"/>
              <a:t>leukodystrophy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iffuse </a:t>
            </a:r>
            <a:r>
              <a:rPr lang="en-US" dirty="0" err="1"/>
              <a:t>leukoencephalopathy</a:t>
            </a:r>
            <a:r>
              <a:rPr lang="en-US" dirty="0"/>
              <a:t> with </a:t>
            </a:r>
            <a:r>
              <a:rPr lang="en-US" dirty="0" smtClean="0"/>
              <a:t>axonal spheroids</a:t>
            </a:r>
          </a:p>
          <a:p>
            <a:r>
              <a:rPr lang="en-US" dirty="0" err="1"/>
              <a:t>L</a:t>
            </a:r>
            <a:r>
              <a:rPr lang="en-US" dirty="0" err="1" smtClean="0"/>
              <a:t>eukoencephalopathy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 err="1" smtClean="0"/>
              <a:t>neuroaxonal</a:t>
            </a:r>
            <a:r>
              <a:rPr lang="en-US" dirty="0"/>
              <a:t> </a:t>
            </a:r>
            <a:r>
              <a:rPr lang="en-US" dirty="0" smtClean="0"/>
              <a:t>spheroids</a:t>
            </a:r>
          </a:p>
          <a:p>
            <a:r>
              <a:rPr lang="en-US" dirty="0" err="1"/>
              <a:t>N</a:t>
            </a:r>
            <a:r>
              <a:rPr lang="en-US" dirty="0" err="1" smtClean="0"/>
              <a:t>euroaxonal</a:t>
            </a:r>
            <a:r>
              <a:rPr lang="en-US" dirty="0" smtClean="0"/>
              <a:t> </a:t>
            </a:r>
            <a:r>
              <a:rPr lang="en-US" dirty="0" err="1" smtClean="0"/>
              <a:t>leukoencephalopathy</a:t>
            </a:r>
            <a:r>
              <a:rPr lang="en-US" dirty="0"/>
              <a:t> </a:t>
            </a:r>
            <a:r>
              <a:rPr lang="en-US" dirty="0" smtClean="0"/>
              <a:t>with spheroids</a:t>
            </a:r>
          </a:p>
          <a:p>
            <a:r>
              <a:rPr lang="en-US" dirty="0" err="1" smtClean="0"/>
              <a:t>Neuroaxonal</a:t>
            </a:r>
            <a:r>
              <a:rPr lang="en-US" dirty="0"/>
              <a:t> </a:t>
            </a:r>
            <a:r>
              <a:rPr lang="en-US" dirty="0" err="1" smtClean="0"/>
              <a:t>leukoencephalopathy</a:t>
            </a:r>
            <a:r>
              <a:rPr lang="en-US" dirty="0" smtClean="0"/>
              <a:t> </a:t>
            </a:r>
            <a:r>
              <a:rPr lang="en-US" dirty="0"/>
              <a:t>with axonal spheroids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review</a:t>
            </a:r>
            <a:endParaRPr lang="en-US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239226"/>
              </p:ext>
            </p:extLst>
          </p:nvPr>
        </p:nvGraphicFramePr>
        <p:xfrm>
          <a:off x="457200" y="2078782"/>
          <a:ext cx="8229600" cy="3205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3088641"/>
                <a:gridCol w="1828800"/>
                <a:gridCol w="18389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HDLS (ALAS)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POLD (Pigmented Orthochromatic </a:t>
                      </a:r>
                      <a:r>
                        <a:rPr lang="en-US" dirty="0" err="1" smtClean="0"/>
                        <a:t>Leukodystrophy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First case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1986 </a:t>
                      </a:r>
                      <a:r>
                        <a:rPr lang="en-US" dirty="0" err="1" smtClean="0"/>
                        <a:t>Axelsson</a:t>
                      </a:r>
                      <a:r>
                        <a:rPr lang="en-US" dirty="0" smtClean="0"/>
                        <a:t> et al.</a:t>
                      </a:r>
                      <a:r>
                        <a:rPr lang="en-US" baseline="30000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1936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Van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Bogaert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Nyssen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Familial</a:t>
                      </a:r>
                      <a:r>
                        <a:rPr lang="en-US" baseline="0" dirty="0" smtClean="0"/>
                        <a:t> or sporadic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Mostly familial (AD) with few sporadic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Mostly sporadic with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smtClean="0"/>
                        <a:t>few familial (AR)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2004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Marotti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al.</a:t>
                      </a:r>
                      <a:r>
                        <a:rPr lang="en-US" sz="1800" b="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Spheroids can be seen in POLD + pigmentation can be seen in HDL-S =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Adult onset </a:t>
                      </a:r>
                      <a:r>
                        <a:rPr lang="en-US" sz="180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leukodystrophy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</a:t>
                      </a:r>
                      <a:r>
                        <a:rPr lang="en-US" sz="180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neuroaxonal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spheroids and pigmented glia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Genetic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2012 </a:t>
                      </a:r>
                      <a:r>
                        <a:rPr lang="en-US" dirty="0" err="1" smtClean="0"/>
                        <a:t>Rademakers</a:t>
                      </a:r>
                      <a:r>
                        <a:rPr lang="en-US" dirty="0" smtClean="0"/>
                        <a:t> et al.</a:t>
                      </a:r>
                      <a:r>
                        <a:rPr lang="en-US" baseline="30000" dirty="0" smtClean="0"/>
                        <a:t>4</a:t>
                      </a:r>
                      <a:r>
                        <a:rPr lang="en-US" dirty="0" smtClean="0"/>
                        <a:t> </a:t>
                      </a:r>
                      <a:r>
                        <a:rPr lang="en-US" i="1" dirty="0" smtClean="0"/>
                        <a:t>CSF1R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/>
                        <a:t>(</a:t>
                      </a:r>
                      <a:r>
                        <a:rPr lang="en-US" i="0" baseline="0" dirty="0" smtClean="0"/>
                        <a:t>5q36) </a:t>
                      </a:r>
                      <a:r>
                        <a:rPr lang="en-US" baseline="0" dirty="0" smtClean="0"/>
                        <a:t>mutation in HDL-S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2013 similar genetic mutation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53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Kleinfeld</a:t>
            </a:r>
            <a:r>
              <a:rPr lang="en-US" dirty="0" smtClean="0"/>
              <a:t> et al.</a:t>
            </a:r>
            <a:r>
              <a:rPr lang="en-US" baseline="30000" dirty="0"/>
              <a:t>5</a:t>
            </a:r>
            <a:r>
              <a:rPr lang="en-US" dirty="0" smtClean="0"/>
              <a:t> 2012:</a:t>
            </a:r>
          </a:p>
          <a:p>
            <a:pPr lvl="1"/>
            <a:r>
              <a:rPr lang="en-US" dirty="0" smtClean="0"/>
              <a:t>56 patients (HDLS &amp; POLD)</a:t>
            </a:r>
          </a:p>
          <a:p>
            <a:pPr lvl="1"/>
            <a:r>
              <a:rPr lang="en-US" dirty="0" smtClean="0"/>
              <a:t>Average age of onset: 42</a:t>
            </a:r>
          </a:p>
          <a:p>
            <a:pPr lvl="1"/>
            <a:r>
              <a:rPr lang="en-US" dirty="0"/>
              <a:t>Average age </a:t>
            </a:r>
            <a:r>
              <a:rPr lang="en-US" dirty="0" smtClean="0"/>
              <a:t>death: 48</a:t>
            </a:r>
          </a:p>
          <a:p>
            <a:pPr lvl="1"/>
            <a:r>
              <a:rPr lang="en-US" dirty="0" smtClean="0"/>
              <a:t>Presenting features:</a:t>
            </a:r>
          </a:p>
          <a:p>
            <a:pPr lvl="2"/>
            <a:r>
              <a:rPr lang="en-US" dirty="0" smtClean="0"/>
              <a:t>Cognitive decline</a:t>
            </a:r>
          </a:p>
          <a:p>
            <a:pPr lvl="2"/>
            <a:r>
              <a:rPr lang="en-US" dirty="0" smtClean="0"/>
              <a:t>Behavioral and personality changes</a:t>
            </a:r>
          </a:p>
          <a:p>
            <a:pPr lvl="2"/>
            <a:r>
              <a:rPr lang="en-US" dirty="0" smtClean="0"/>
              <a:t>Motor symptoms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9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Hereditary or Sporadic?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known as AD</a:t>
            </a:r>
          </a:p>
          <a:p>
            <a:r>
              <a:rPr lang="en-US" dirty="0" smtClean="0"/>
              <a:t>AR and sporadic cases reported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More history for the current case</a:t>
            </a:r>
          </a:p>
          <a:p>
            <a:pPr lvl="1"/>
            <a:r>
              <a:rPr lang="en-US" dirty="0" smtClean="0"/>
              <a:t>2009: brain autopsy for his sister (59 year) with history of dementia for 8 years</a:t>
            </a:r>
          </a:p>
          <a:p>
            <a:pPr lvl="2"/>
            <a:r>
              <a:rPr lang="en-US" dirty="0" smtClean="0"/>
              <a:t>Diagnosis: ALAS</a:t>
            </a:r>
          </a:p>
          <a:p>
            <a:pPr lvl="1"/>
            <a:r>
              <a:rPr lang="en-US" dirty="0" smtClean="0"/>
              <a:t>Mother had dementia in her 70s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77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Adult-onset </a:t>
            </a:r>
            <a:r>
              <a:rPr lang="en-US" dirty="0" err="1" smtClean="0"/>
              <a:t>leukosytrophy</a:t>
            </a:r>
            <a:r>
              <a:rPr lang="en-US" dirty="0" smtClean="0"/>
              <a:t>/ </a:t>
            </a:r>
            <a:r>
              <a:rPr lang="en-US" dirty="0" err="1" smtClean="0"/>
              <a:t>leukoencephalopthy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Adult-onset </a:t>
            </a:r>
            <a:r>
              <a:rPr lang="en-US" dirty="0" err="1" smtClean="0"/>
              <a:t>leukoencephalopathy</a:t>
            </a:r>
            <a:r>
              <a:rPr lang="en-US" dirty="0" smtClean="0"/>
              <a:t>/</a:t>
            </a:r>
            <a:r>
              <a:rPr lang="en-US" dirty="0" err="1" smtClean="0"/>
              <a:t>leukodystrophy</a:t>
            </a:r>
            <a:r>
              <a:rPr lang="en-US" dirty="0" smtClean="0"/>
              <a:t> with axonal spheroids (ALAS)</a:t>
            </a:r>
          </a:p>
          <a:p>
            <a:r>
              <a:rPr lang="en-US" dirty="0" smtClean="0"/>
              <a:t>Autosomal dominant adult-onset </a:t>
            </a:r>
            <a:r>
              <a:rPr lang="en-US" dirty="0" err="1" smtClean="0"/>
              <a:t>leukodystrophy</a:t>
            </a:r>
            <a:r>
              <a:rPr lang="en-US" dirty="0" smtClean="0"/>
              <a:t> (ADLD)</a:t>
            </a:r>
          </a:p>
          <a:p>
            <a:r>
              <a:rPr lang="en-US" dirty="0" smtClean="0"/>
              <a:t>“Pigmented” orthochromatic </a:t>
            </a:r>
            <a:r>
              <a:rPr lang="en-US" dirty="0" err="1" smtClean="0"/>
              <a:t>leukodystophy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No well-defined diagnostic criteria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Our approach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1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s 4"/>
          <p:cNvSpPr/>
          <p:nvPr/>
        </p:nvSpPr>
        <p:spPr>
          <a:xfrm>
            <a:off x="2644339" y="157238"/>
            <a:ext cx="3759073" cy="45961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Leukodystrophy in adult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rocess 5"/>
          <p:cNvSpPr/>
          <p:nvPr/>
        </p:nvSpPr>
        <p:spPr>
          <a:xfrm>
            <a:off x="169334" y="931333"/>
            <a:ext cx="8708571" cy="48381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Exclude childhood late-onset leukodystrophy (biochemical and enzymatic tests)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Process 7"/>
          <p:cNvSpPr/>
          <p:nvPr/>
        </p:nvSpPr>
        <p:spPr>
          <a:xfrm>
            <a:off x="169334" y="5926667"/>
            <a:ext cx="1451428" cy="78619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ADLD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LMNB1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Process 9"/>
          <p:cNvSpPr/>
          <p:nvPr/>
        </p:nvSpPr>
        <p:spPr>
          <a:xfrm>
            <a:off x="497182" y="3645503"/>
            <a:ext cx="2576278" cy="142723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</a:rPr>
              <a:t>Tigroid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appearance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Preserved </a:t>
            </a:r>
            <a:r>
              <a:rPr lang="en-US" dirty="0" err="1" smtClean="0">
                <a:solidFill>
                  <a:srgbClr val="000000"/>
                </a:solidFill>
              </a:rPr>
              <a:t>oligodendoglia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White matter </a:t>
            </a:r>
            <a:r>
              <a:rPr lang="en-US" dirty="0" err="1" smtClean="0">
                <a:solidFill>
                  <a:srgbClr val="000000"/>
                </a:solidFill>
              </a:rPr>
              <a:t>vacuolation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Mild </a:t>
            </a:r>
            <a:r>
              <a:rPr lang="en-US" dirty="0" err="1">
                <a:solidFill>
                  <a:srgbClr val="000000"/>
                </a:solidFill>
              </a:rPr>
              <a:t>astrocytosis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" name="Process 10"/>
          <p:cNvSpPr/>
          <p:nvPr/>
        </p:nvSpPr>
        <p:spPr>
          <a:xfrm>
            <a:off x="3449591" y="3132665"/>
            <a:ext cx="2934149" cy="142723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Evidence of axonopathy (</a:t>
            </a:r>
            <a:r>
              <a:rPr lang="en-US" dirty="0">
                <a:solidFill>
                  <a:srgbClr val="000000"/>
                </a:solidFill>
              </a:rPr>
              <a:t>Numerous spheroids in relatively preserved </a:t>
            </a:r>
            <a:r>
              <a:rPr lang="en-US" dirty="0" smtClean="0">
                <a:solidFill>
                  <a:srgbClr val="000000"/>
                </a:solidFill>
              </a:rPr>
              <a:t>myelin)  +/- pigmented cells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Process 11"/>
          <p:cNvSpPr/>
          <p:nvPr/>
        </p:nvSpPr>
        <p:spPr>
          <a:xfrm>
            <a:off x="1923141" y="5926667"/>
            <a:ext cx="2346477" cy="78619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Nasu-</a:t>
            </a:r>
            <a:r>
              <a:rPr lang="en-US" dirty="0" err="1" smtClean="0">
                <a:solidFill>
                  <a:srgbClr val="000000"/>
                </a:solidFill>
              </a:rPr>
              <a:t>Hakola’s</a:t>
            </a:r>
            <a:r>
              <a:rPr lang="en-US" dirty="0" smtClean="0">
                <a:solidFill>
                  <a:srgbClr val="000000"/>
                </a:solidFill>
              </a:rPr>
              <a:t> disease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TREM2/</a:t>
            </a:r>
            <a:r>
              <a:rPr lang="en-US" i="1" dirty="0" smtClean="0">
                <a:solidFill>
                  <a:srgbClr val="000000"/>
                </a:solidFill>
              </a:rPr>
              <a:t>DAP12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4" name="Process 13"/>
          <p:cNvSpPr/>
          <p:nvPr/>
        </p:nvSpPr>
        <p:spPr>
          <a:xfrm>
            <a:off x="6555619" y="5926667"/>
            <a:ext cx="1064381" cy="78619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POLD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Process 14"/>
          <p:cNvSpPr/>
          <p:nvPr/>
        </p:nvSpPr>
        <p:spPr>
          <a:xfrm>
            <a:off x="7810976" y="5926667"/>
            <a:ext cx="1112762" cy="78619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OLD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>
            <a:endCxn id="3" idx="0"/>
          </p:cNvCxnSpPr>
          <p:nvPr/>
        </p:nvCxnSpPr>
        <p:spPr>
          <a:xfrm flipH="1">
            <a:off x="1243361" y="1417035"/>
            <a:ext cx="1221618" cy="54239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" idx="3"/>
            <a:endCxn id="44" idx="1"/>
          </p:cNvCxnSpPr>
          <p:nvPr/>
        </p:nvCxnSpPr>
        <p:spPr>
          <a:xfrm>
            <a:off x="2317388" y="2416628"/>
            <a:ext cx="1132204" cy="604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10" idx="0"/>
          </p:cNvCxnSpPr>
          <p:nvPr/>
        </p:nvCxnSpPr>
        <p:spPr>
          <a:xfrm flipH="1">
            <a:off x="1785321" y="2587166"/>
            <a:ext cx="2013852" cy="105833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78" idx="0"/>
          </p:cNvCxnSpPr>
          <p:nvPr/>
        </p:nvCxnSpPr>
        <p:spPr>
          <a:xfrm>
            <a:off x="7810976" y="2927043"/>
            <a:ext cx="0" cy="7184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78" idx="2"/>
            <a:endCxn id="15" idx="0"/>
          </p:cNvCxnSpPr>
          <p:nvPr/>
        </p:nvCxnSpPr>
        <p:spPr>
          <a:xfrm>
            <a:off x="7810976" y="4559903"/>
            <a:ext cx="556381" cy="13667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0" idx="2"/>
            <a:endCxn id="8" idx="0"/>
          </p:cNvCxnSpPr>
          <p:nvPr/>
        </p:nvCxnSpPr>
        <p:spPr>
          <a:xfrm flipH="1">
            <a:off x="895048" y="5072741"/>
            <a:ext cx="890273" cy="85392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78" idx="2"/>
            <a:endCxn id="14" idx="0"/>
          </p:cNvCxnSpPr>
          <p:nvPr/>
        </p:nvCxnSpPr>
        <p:spPr>
          <a:xfrm flipH="1">
            <a:off x="7087810" y="4559903"/>
            <a:ext cx="723166" cy="13667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424310" y="5926667"/>
            <a:ext cx="1959429" cy="786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0000"/>
                </a:solidFill>
              </a:rPr>
              <a:t>ALAS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CSF1R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449592" y="4880430"/>
            <a:ext cx="2934148" cy="592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Bone cysts and membranous </a:t>
            </a:r>
            <a:r>
              <a:rPr lang="en-US" dirty="0" err="1" smtClean="0">
                <a:solidFill>
                  <a:srgbClr val="000000"/>
                </a:solidFill>
              </a:rPr>
              <a:t>lipodystrophy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9" name="Straight Arrow Connector 78"/>
          <p:cNvCxnSpPr>
            <a:stCxn id="44" idx="2"/>
            <a:endCxn id="11" idx="0"/>
          </p:cNvCxnSpPr>
          <p:nvPr/>
        </p:nvCxnSpPr>
        <p:spPr>
          <a:xfrm>
            <a:off x="4916666" y="2879876"/>
            <a:ext cx="0" cy="2527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11" idx="2"/>
            <a:endCxn id="77" idx="0"/>
          </p:cNvCxnSpPr>
          <p:nvPr/>
        </p:nvCxnSpPr>
        <p:spPr>
          <a:xfrm>
            <a:off x="4916666" y="4559903"/>
            <a:ext cx="0" cy="3205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77" idx="2"/>
            <a:endCxn id="12" idx="0"/>
          </p:cNvCxnSpPr>
          <p:nvPr/>
        </p:nvCxnSpPr>
        <p:spPr>
          <a:xfrm flipH="1">
            <a:off x="3096380" y="5473095"/>
            <a:ext cx="1820286" cy="4535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77" idx="2"/>
            <a:endCxn id="76" idx="0"/>
          </p:cNvCxnSpPr>
          <p:nvPr/>
        </p:nvCxnSpPr>
        <p:spPr>
          <a:xfrm>
            <a:off x="4916666" y="5473095"/>
            <a:ext cx="487359" cy="4535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5" idx="2"/>
            <a:endCxn id="6" idx="0"/>
          </p:cNvCxnSpPr>
          <p:nvPr/>
        </p:nvCxnSpPr>
        <p:spPr>
          <a:xfrm flipH="1">
            <a:off x="4523620" y="616857"/>
            <a:ext cx="256" cy="31447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44" idx="3"/>
            <a:endCxn id="46" idx="1"/>
          </p:cNvCxnSpPr>
          <p:nvPr/>
        </p:nvCxnSpPr>
        <p:spPr>
          <a:xfrm>
            <a:off x="6383739" y="2422676"/>
            <a:ext cx="3461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stCxn id="3" idx="2"/>
          </p:cNvCxnSpPr>
          <p:nvPr/>
        </p:nvCxnSpPr>
        <p:spPr>
          <a:xfrm rot="5400000">
            <a:off x="-820071" y="3863234"/>
            <a:ext cx="3052839" cy="1074027"/>
          </a:xfrm>
          <a:prstGeom prst="bentConnector3">
            <a:avLst>
              <a:gd name="adj1" fmla="val 17403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326571" y="2927043"/>
            <a:ext cx="5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Yes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938209" y="4879479"/>
            <a:ext cx="5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Yes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587764" y="2022479"/>
            <a:ext cx="5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No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686904" y="5517649"/>
            <a:ext cx="5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No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86734" y="5472355"/>
            <a:ext cx="5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Yes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8198689" y="4905667"/>
            <a:ext cx="5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No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334" y="1959428"/>
            <a:ext cx="214805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Early autonomic dysfunction?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49592" y="1965476"/>
            <a:ext cx="293414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Pathology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729851" y="1965476"/>
            <a:ext cx="214805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 distinctive pathology</a:t>
            </a:r>
          </a:p>
        </p:txBody>
      </p:sp>
      <p:sp>
        <p:nvSpPr>
          <p:cNvPr id="78" name="Rectangle 77"/>
          <p:cNvSpPr/>
          <p:nvPr/>
        </p:nvSpPr>
        <p:spPr>
          <a:xfrm>
            <a:off x="6736949" y="3645503"/>
            <a:ext cx="214805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Pigmented glia?</a:t>
            </a:r>
          </a:p>
        </p:txBody>
      </p:sp>
    </p:spTree>
    <p:extLst>
      <p:ext uri="{BB962C8B-B14F-4D97-AF65-F5344CB8AC3E}">
        <p14:creationId xmlns:p14="http://schemas.microsoft.com/office/powerpoint/2010/main" val="154596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76" grpId="0" animBg="1"/>
      <p:bldP spid="77" grpId="0" animBg="1"/>
      <p:bldP spid="101" grpId="0"/>
      <p:bldP spid="102" grpId="0"/>
      <p:bldP spid="103" grpId="0"/>
      <p:bldP spid="104" grpId="0"/>
      <p:bldP spid="105" grpId="0"/>
      <p:bldP spid="106" grpId="0"/>
      <p:bldP spid="3" grpId="0" animBg="1"/>
      <p:bldP spid="44" grpId="0" animBg="1"/>
      <p:bldP spid="46" grpId="0" animBg="1"/>
      <p:bldP spid="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previous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 DSS archives 1959-2012</a:t>
            </a:r>
          </a:p>
          <a:p>
            <a:r>
              <a:rPr lang="en-US" dirty="0" err="1" smtClean="0"/>
              <a:t>Leukodystrophy</a:t>
            </a:r>
            <a:r>
              <a:rPr lang="en-US" dirty="0" smtClean="0"/>
              <a:t> then adult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2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Case 1999-9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Diffuse </a:t>
            </a:r>
            <a:r>
              <a:rPr lang="en-CA" dirty="0"/>
              <a:t>hereditary </a:t>
            </a:r>
            <a:r>
              <a:rPr lang="en-CA" dirty="0" err="1"/>
              <a:t>leukoencephalopathy</a:t>
            </a:r>
            <a:r>
              <a:rPr lang="en-CA" dirty="0"/>
              <a:t> with axonal spheroids </a:t>
            </a:r>
          </a:p>
          <a:p>
            <a:endParaRPr lang="en-CA" dirty="0"/>
          </a:p>
        </p:txBody>
      </p:sp>
      <p:pic>
        <p:nvPicPr>
          <p:cNvPr id="4" name="Picture 3" descr="Screen Shot 2013-06-17 at 10.13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83" y="3183767"/>
            <a:ext cx="3848990" cy="2942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61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Case 1989-1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Hereditary </a:t>
            </a:r>
            <a:r>
              <a:rPr lang="en-CA" dirty="0"/>
              <a:t>Adult-Onset </a:t>
            </a:r>
            <a:r>
              <a:rPr lang="en-CA" dirty="0" smtClean="0"/>
              <a:t>Leukodystrophy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Autosomal dominant adult-onset leukodystrophy (ADLD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3-06-17 at 10.2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83658"/>
            <a:ext cx="3593229" cy="2331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3-06-17 at 10.23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212" y="3483658"/>
            <a:ext cx="4376588" cy="2349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46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err="1"/>
              <a:t>Axelsson</a:t>
            </a:r>
            <a:r>
              <a:rPr lang="en-US" dirty="0"/>
              <a:t>, R. (1984). Hereditary diffuse </a:t>
            </a:r>
            <a:r>
              <a:rPr lang="en-US" dirty="0" err="1"/>
              <a:t>leucoencephalopathy</a:t>
            </a:r>
            <a:r>
              <a:rPr lang="en-US" dirty="0"/>
              <a:t> with spheroids. </a:t>
            </a:r>
            <a:r>
              <a:rPr lang="en-US" dirty="0" err="1"/>
              <a:t>Acta</a:t>
            </a:r>
            <a:r>
              <a:rPr lang="en-US" dirty="0"/>
              <a:t> </a:t>
            </a:r>
            <a:r>
              <a:rPr lang="en-US" dirty="0" err="1"/>
              <a:t>Psychiatrica</a:t>
            </a:r>
            <a:r>
              <a:rPr lang="en-US" dirty="0"/>
              <a:t> </a:t>
            </a:r>
            <a:r>
              <a:rPr lang="en-US" dirty="0" err="1"/>
              <a:t>Scandinavica</a:t>
            </a:r>
            <a:r>
              <a:rPr lang="en-US" dirty="0"/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Van </a:t>
            </a:r>
            <a:r>
              <a:rPr lang="en-US" dirty="0" err="1"/>
              <a:t>Bogaert</a:t>
            </a:r>
            <a:r>
              <a:rPr lang="en-US" dirty="0"/>
              <a:t> L, </a:t>
            </a:r>
            <a:r>
              <a:rPr lang="en-US" dirty="0" err="1"/>
              <a:t>Nyssen</a:t>
            </a:r>
            <a:r>
              <a:rPr lang="en-US" dirty="0"/>
              <a:t> R (1936). Le type </a:t>
            </a:r>
            <a:r>
              <a:rPr lang="en-US" dirty="0" err="1"/>
              <a:t>tardifde</a:t>
            </a:r>
            <a:r>
              <a:rPr lang="en-US" dirty="0"/>
              <a:t> la </a:t>
            </a:r>
            <a:r>
              <a:rPr lang="en-US" dirty="0" err="1"/>
              <a:t>leukodystrophie</a:t>
            </a:r>
            <a:r>
              <a:rPr lang="en-US" dirty="0"/>
              <a:t> progressive </a:t>
            </a:r>
            <a:r>
              <a:rPr lang="en-US" dirty="0" err="1"/>
              <a:t>familiale</a:t>
            </a:r>
            <a:r>
              <a:rPr lang="en-US" dirty="0"/>
              <a:t>. </a:t>
            </a:r>
            <a:r>
              <a:rPr lang="en-US" dirty="0" err="1"/>
              <a:t>RevNeurol</a:t>
            </a:r>
            <a:r>
              <a:rPr lang="en-US" dirty="0"/>
              <a:t> (Paris) 65:21–45.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Marotti</a:t>
            </a:r>
            <a:r>
              <a:rPr lang="en-US" dirty="0"/>
              <a:t> JD, et al. (2004) Adult onset </a:t>
            </a:r>
            <a:r>
              <a:rPr lang="en-US" dirty="0" err="1"/>
              <a:t>leukodystrophy</a:t>
            </a:r>
            <a:r>
              <a:rPr lang="en-US" dirty="0"/>
              <a:t> with </a:t>
            </a:r>
            <a:r>
              <a:rPr lang="en-US" dirty="0" err="1"/>
              <a:t>neuroaxonal</a:t>
            </a:r>
            <a:r>
              <a:rPr lang="en-US" dirty="0"/>
              <a:t> spheroids and pigmented glia: report of a family, historical perspective, and review of the literature. </a:t>
            </a:r>
            <a:r>
              <a:rPr lang="en-US" dirty="0" err="1"/>
              <a:t>Acta</a:t>
            </a:r>
            <a:r>
              <a:rPr lang="en-US" dirty="0"/>
              <a:t> </a:t>
            </a:r>
            <a:r>
              <a:rPr lang="en-US" dirty="0" err="1"/>
              <a:t>Neuropathol</a:t>
            </a:r>
            <a:r>
              <a:rPr lang="en-US" dirty="0"/>
              <a:t> (</a:t>
            </a:r>
            <a:r>
              <a:rPr lang="en-US" dirty="0" err="1"/>
              <a:t>Berl</a:t>
            </a:r>
            <a:r>
              <a:rPr lang="en-US" dirty="0"/>
              <a:t>) 107:481–</a:t>
            </a:r>
            <a:r>
              <a:rPr lang="en-US" dirty="0" smtClean="0"/>
              <a:t>488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/>
              <a:t>Rademakers</a:t>
            </a:r>
            <a:r>
              <a:rPr lang="en-US" dirty="0"/>
              <a:t> R, et al. 2011. Mutations in the colony stimulating factor 1 receptor (CSF1R) gene cause hereditary diffuse </a:t>
            </a:r>
            <a:r>
              <a:rPr lang="en-US" dirty="0" err="1"/>
              <a:t>leukoencephalopathy</a:t>
            </a:r>
            <a:r>
              <a:rPr lang="en-US" dirty="0"/>
              <a:t> with spheroids. Nat Genet 44(2):200</a:t>
            </a:r>
            <a:r>
              <a:rPr lang="en-US" b="1" dirty="0"/>
              <a:t>–</a:t>
            </a:r>
            <a:r>
              <a:rPr lang="en-US" dirty="0"/>
              <a:t>205</a:t>
            </a:r>
            <a:r>
              <a:rPr lang="en-US" dirty="0" smtClean="0"/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/>
              <a:t>Kleinfeld</a:t>
            </a:r>
            <a:r>
              <a:rPr lang="en-US" dirty="0"/>
              <a:t>, Kirk, et al. "Adult-onset </a:t>
            </a:r>
            <a:r>
              <a:rPr lang="en-US" dirty="0" err="1"/>
              <a:t>leukoencephalopathy</a:t>
            </a:r>
            <a:r>
              <a:rPr lang="en-US" dirty="0"/>
              <a:t> with </a:t>
            </a:r>
            <a:r>
              <a:rPr lang="en-US" dirty="0" err="1"/>
              <a:t>neuroaxonal</a:t>
            </a:r>
            <a:r>
              <a:rPr lang="en-US" dirty="0"/>
              <a:t> spheroids and pigmented glia: report of five cases and a new mutation." </a:t>
            </a:r>
            <a:r>
              <a:rPr lang="en-US" i="1" dirty="0"/>
              <a:t>Journal of neurology</a:t>
            </a:r>
            <a:r>
              <a:rPr lang="en-US" dirty="0"/>
              <a:t> 260.2 (2013): 558-571.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8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Forty eight year-old male</a:t>
            </a:r>
          </a:p>
          <a:p>
            <a:r>
              <a:rPr lang="en-US" dirty="0" smtClean="0"/>
              <a:t>Psychiatric &amp; behavioral abnormalities</a:t>
            </a:r>
          </a:p>
          <a:p>
            <a:r>
              <a:rPr lang="en-US" dirty="0" smtClean="0"/>
              <a:t>Period: 2 years</a:t>
            </a:r>
          </a:p>
          <a:p>
            <a:r>
              <a:rPr lang="en-US" dirty="0" smtClean="0"/>
              <a:t>PMH: controlled hypertension</a:t>
            </a:r>
          </a:p>
          <a:p>
            <a:r>
              <a:rPr lang="en-US" dirty="0" smtClean="0"/>
              <a:t>Family history: not contributory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9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Content Placeholder 4" descr="tham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2" r="-6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624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Frontal </a:t>
            </a:r>
            <a:r>
              <a:rPr lang="en-US" dirty="0" smtClean="0"/>
              <a:t>area</a:t>
            </a:r>
            <a:endParaRPr lang="en-US" dirty="0"/>
          </a:p>
        </p:txBody>
      </p:sp>
      <p:pic>
        <p:nvPicPr>
          <p:cNvPr id="4" name="Content Placeholder 3" descr="1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39" r="-104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602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Relatively preserved myelin</a:t>
            </a:r>
            <a:endParaRPr lang="en-US" dirty="0"/>
          </a:p>
        </p:txBody>
      </p:sp>
      <p:pic>
        <p:nvPicPr>
          <p:cNvPr id="5" name="Content Placeholder 4" descr="N4 LFB anterior IC axonal degeneration (wallerian) different ages focal axonal spheroids x 400-1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91" b="-24691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 descr="N3 Neurofilament anterior IC axonal degeneration (wallerian) different ages x 400-7.t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91" b="-24691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5756831"/>
            <a:ext cx="11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LFB x400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5756831"/>
            <a:ext cx="20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Neurofilament</a:t>
            </a:r>
            <a:r>
              <a:rPr lang="en-US" dirty="0" smtClean="0"/>
              <a:t> x400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3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Moderate-severe myelin loss</a:t>
            </a:r>
            <a:endParaRPr lang="en-US" dirty="0"/>
          </a:p>
        </p:txBody>
      </p:sp>
      <p:pic>
        <p:nvPicPr>
          <p:cNvPr id="7" name="Content Placeholder 6" descr="LFB x 400-1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 descr="NF x 400-1.t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7200" y="5756831"/>
            <a:ext cx="11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LFB x400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5756831"/>
            <a:ext cx="20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Neurofilament</a:t>
            </a:r>
            <a:r>
              <a:rPr lang="en-US" dirty="0" smtClean="0"/>
              <a:t> x400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Severe </a:t>
            </a:r>
            <a:r>
              <a:rPr lang="en-US" dirty="0"/>
              <a:t>myelin loss</a:t>
            </a:r>
          </a:p>
        </p:txBody>
      </p:sp>
      <p:pic>
        <p:nvPicPr>
          <p:cNvPr id="5" name="Content Placeholder 4" descr="N2 LFB x 400 WM-5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91" b="-24691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 descr="N2 x 400 NF-1 WM-5.t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91" b="-24691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5756831"/>
            <a:ext cx="11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LFB x400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5756831"/>
            <a:ext cx="20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Neurofilament</a:t>
            </a:r>
            <a:r>
              <a:rPr lang="en-US" dirty="0" smtClean="0"/>
              <a:t> x400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3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igments</a:t>
            </a:r>
            <a:endParaRPr lang="en-US" dirty="0"/>
          </a:p>
        </p:txBody>
      </p:sp>
      <p:pic>
        <p:nvPicPr>
          <p:cNvPr id="8" name="Content Placeholder 7" descr="LFB x 400-3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57200" y="1621192"/>
            <a:ext cx="403860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8" descr="LFB x 400-1.t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16172" y="6191442"/>
            <a:ext cx="11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LFB x400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15588" y="6191442"/>
            <a:ext cx="11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LFB x400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7724515" y="2624067"/>
            <a:ext cx="451297" cy="28340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5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igments</a:t>
            </a:r>
            <a:endParaRPr lang="en-US" dirty="0"/>
          </a:p>
        </p:txBody>
      </p:sp>
      <p:pic>
        <p:nvPicPr>
          <p:cNvPr id="6" name="Content Placeholder 5" descr="PASD x 400-1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MF x 400-3.t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16173" y="6126163"/>
            <a:ext cx="150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D-PAS x400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6126163"/>
            <a:ext cx="233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Masson Fontana x400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4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5908</TotalTime>
  <Words>1204</Words>
  <Application>Microsoft Macintosh PowerPoint</Application>
  <PresentationFormat>On-screen Show (4:3)</PresentationFormat>
  <Paragraphs>182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Diagnostic Slide Session, Case #1</vt:lpstr>
      <vt:lpstr>Disclosure</vt:lpstr>
      <vt:lpstr>Clinical Summary</vt:lpstr>
      <vt:lpstr>Frontal area</vt:lpstr>
      <vt:lpstr>Relatively preserved myelin</vt:lpstr>
      <vt:lpstr>Moderate-severe myelin loss</vt:lpstr>
      <vt:lpstr>Severe myelin loss</vt:lpstr>
      <vt:lpstr>Pigments</vt:lpstr>
      <vt:lpstr>Pigments</vt:lpstr>
      <vt:lpstr>Pigments</vt:lpstr>
      <vt:lpstr>Pigments</vt:lpstr>
      <vt:lpstr>Cerebellum</vt:lpstr>
      <vt:lpstr>Sent slides</vt:lpstr>
      <vt:lpstr>Differential Diagnosis &amp; Discussion?</vt:lpstr>
      <vt:lpstr>Diffuse demyelination/myelin loss</vt:lpstr>
      <vt:lpstr>Differential diagnosis</vt:lpstr>
      <vt:lpstr>Axonal spheroids</vt:lpstr>
      <vt:lpstr>Specific differential</vt:lpstr>
      <vt:lpstr>Diagnosis</vt:lpstr>
      <vt:lpstr>Diagnosis</vt:lpstr>
      <vt:lpstr>Historical review</vt:lpstr>
      <vt:lpstr>Clinical features</vt:lpstr>
      <vt:lpstr>Hereditary or Sporadic?</vt:lpstr>
      <vt:lpstr>Adult-onset leukosytrophy/ leukoencephalopthy </vt:lpstr>
      <vt:lpstr>PowerPoint Presentation</vt:lpstr>
      <vt:lpstr>Review previous cases</vt:lpstr>
      <vt:lpstr>Case 1999-9</vt:lpstr>
      <vt:lpstr>Case 1989-1</vt:lpstr>
      <vt:lpstr>References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DSD Case No. 1</dc:title>
  <dc:creator>Murad Alturkustani</dc:creator>
  <cp:lastModifiedBy>Murad Alturkustani</cp:lastModifiedBy>
  <cp:revision>89</cp:revision>
  <dcterms:created xsi:type="dcterms:W3CDTF">2013-03-02T14:21:21Z</dcterms:created>
  <dcterms:modified xsi:type="dcterms:W3CDTF">2013-06-21T23:14:00Z</dcterms:modified>
</cp:coreProperties>
</file>